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2" r:id="rId3"/>
    <p:sldId id="261" r:id="rId4"/>
    <p:sldId id="265" r:id="rId5"/>
    <p:sldId id="271" r:id="rId6"/>
    <p:sldId id="267" r:id="rId7"/>
    <p:sldId id="274" r:id="rId8"/>
    <p:sldId id="273" r:id="rId9"/>
    <p:sldId id="270" r:id="rId10"/>
  </p:sldIdLst>
  <p:sldSz cx="9144000" cy="6858000" type="screen4x3"/>
  <p:notesSz cx="69469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1C77"/>
    <a:srgbClr val="90242E"/>
    <a:srgbClr val="65352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9" autoAdjust="0"/>
    <p:restoredTop sz="78625" autoAdjust="0"/>
  </p:normalViewPr>
  <p:slideViewPr>
    <p:cSldViewPr snapToObjects="1">
      <p:cViewPr>
        <p:scale>
          <a:sx n="65" d="100"/>
          <a:sy n="65" d="100"/>
        </p:scale>
        <p:origin x="-1434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>
        <p:scale>
          <a:sx n="90" d="100"/>
          <a:sy n="90" d="100"/>
        </p:scale>
        <p:origin x="-1068" y="1362"/>
      </p:cViewPr>
      <p:guideLst>
        <p:guide orient="horz" pos="2904"/>
        <p:guide pos="218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FDA410-7F45-43A0-94F9-DCA9AF8BA55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721A72A-8536-467A-95A6-3E98905147B0}">
      <dgm:prSet phldrT="[Text]" custT="1"/>
      <dgm:spPr>
        <a:solidFill>
          <a:srgbClr val="151C77"/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algn="ctr"/>
          <a:r>
            <a:rPr lang="en-US" sz="1800" dirty="0" smtClean="0">
              <a:solidFill>
                <a:srgbClr val="FFFF00"/>
              </a:solidFill>
              <a:latin typeface="Calibri" pitchFamily="34" charset="0"/>
            </a:rPr>
            <a:t>21</a:t>
          </a:r>
          <a:r>
            <a:rPr lang="en-US" sz="1800" baseline="30000" dirty="0" smtClean="0">
              <a:solidFill>
                <a:srgbClr val="FFFF00"/>
              </a:solidFill>
              <a:latin typeface="Calibri" pitchFamily="34" charset="0"/>
            </a:rPr>
            <a:t>st</a:t>
          </a:r>
          <a:r>
            <a:rPr lang="en-US" sz="1800" dirty="0" smtClean="0">
              <a:solidFill>
                <a:srgbClr val="FFFF00"/>
              </a:solidFill>
              <a:latin typeface="Calibri" pitchFamily="34" charset="0"/>
            </a:rPr>
            <a:t> Century Leadership  (Part I) </a:t>
          </a:r>
          <a:endParaRPr lang="en-US" sz="1800" dirty="0">
            <a:solidFill>
              <a:srgbClr val="FFFF00"/>
            </a:solidFill>
            <a:latin typeface="Calibri" pitchFamily="34" charset="0"/>
          </a:endParaRPr>
        </a:p>
      </dgm:t>
    </dgm:pt>
    <dgm:pt modelId="{DE309CCB-AE26-4D0D-8B3C-57E893989AAC}" type="parTrans" cxnId="{B9C455D5-5BC5-46EA-B5D3-CDC23B0BF1C9}">
      <dgm:prSet/>
      <dgm:spPr/>
      <dgm:t>
        <a:bodyPr/>
        <a:lstStyle/>
        <a:p>
          <a:endParaRPr lang="en-US" sz="1000"/>
        </a:p>
      </dgm:t>
    </dgm:pt>
    <dgm:pt modelId="{9C35BC5C-C21F-4A2C-8B54-F56F5318B3FB}" type="sibTrans" cxnId="{B9C455D5-5BC5-46EA-B5D3-CDC23B0BF1C9}">
      <dgm:prSet/>
      <dgm:spPr/>
      <dgm:t>
        <a:bodyPr/>
        <a:lstStyle/>
        <a:p>
          <a:endParaRPr lang="en-US" sz="1000"/>
        </a:p>
      </dgm:t>
    </dgm:pt>
    <dgm:pt modelId="{A8CB6055-AEC1-441F-A9FA-5977C3AE1711}">
      <dgm:prSet phldrT="[Text]" custT="1"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 anchor="ctr"/>
        <a:lstStyle/>
        <a:p>
          <a:r>
            <a:rPr lang="en-US" sz="1600" dirty="0" smtClean="0">
              <a:solidFill>
                <a:srgbClr val="151C77"/>
              </a:solidFill>
              <a:latin typeface="Calibri" pitchFamily="34" charset="0"/>
            </a:rPr>
            <a:t>5-day classroom program</a:t>
          </a:r>
          <a:endParaRPr lang="en-US" sz="1600" dirty="0">
            <a:solidFill>
              <a:srgbClr val="151C77"/>
            </a:solidFill>
            <a:latin typeface="Calibri" pitchFamily="34" charset="0"/>
          </a:endParaRPr>
        </a:p>
      </dgm:t>
    </dgm:pt>
    <dgm:pt modelId="{6384A907-0DC8-46B8-8A82-9D3425F7C740}" type="parTrans" cxnId="{1FABFAE0-7553-40F8-84D1-F3F55ADE7547}">
      <dgm:prSet/>
      <dgm:spPr/>
      <dgm:t>
        <a:bodyPr/>
        <a:lstStyle/>
        <a:p>
          <a:endParaRPr lang="en-US" sz="1000"/>
        </a:p>
      </dgm:t>
    </dgm:pt>
    <dgm:pt modelId="{36600D58-B2B0-45B8-A99F-79ADE380AD79}" type="sibTrans" cxnId="{1FABFAE0-7553-40F8-84D1-F3F55ADE7547}">
      <dgm:prSet/>
      <dgm:spPr/>
      <dgm:t>
        <a:bodyPr/>
        <a:lstStyle/>
        <a:p>
          <a:endParaRPr lang="en-US" sz="1000"/>
        </a:p>
      </dgm:t>
    </dgm:pt>
    <dgm:pt modelId="{16386509-AA41-4A4B-B5FA-9920F47F1751}">
      <dgm:prSet phldrT="[Text]" custT="1"/>
      <dgm:spPr>
        <a:solidFill>
          <a:srgbClr val="151C77"/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algn="ctr"/>
          <a:r>
            <a:rPr lang="en-US" sz="1800" dirty="0" smtClean="0">
              <a:solidFill>
                <a:srgbClr val="FFFF00"/>
              </a:solidFill>
              <a:latin typeface="Calibri" pitchFamily="34" charset="0"/>
            </a:rPr>
            <a:t>21</a:t>
          </a:r>
          <a:r>
            <a:rPr lang="en-US" sz="1800" baseline="30000" dirty="0" smtClean="0">
              <a:solidFill>
                <a:srgbClr val="FFFF00"/>
              </a:solidFill>
              <a:latin typeface="Calibri" pitchFamily="34" charset="0"/>
            </a:rPr>
            <a:t>st</a:t>
          </a:r>
          <a:r>
            <a:rPr lang="en-US" sz="1800" dirty="0" smtClean="0">
              <a:solidFill>
                <a:srgbClr val="FFFF00"/>
              </a:solidFill>
              <a:latin typeface="Calibri" pitchFamily="34" charset="0"/>
            </a:rPr>
            <a:t> Century Leadership  (Part II)</a:t>
          </a:r>
          <a:endParaRPr lang="en-US" sz="1800" dirty="0">
            <a:solidFill>
              <a:srgbClr val="FFFF00"/>
            </a:solidFill>
            <a:latin typeface="Calibri" pitchFamily="34" charset="0"/>
          </a:endParaRPr>
        </a:p>
      </dgm:t>
    </dgm:pt>
    <dgm:pt modelId="{7F5DFC5C-8080-49DB-ADCD-3095B2FFE95E}" type="parTrans" cxnId="{0358459A-4496-4559-B2AC-5353DFEF8239}">
      <dgm:prSet/>
      <dgm:spPr/>
      <dgm:t>
        <a:bodyPr/>
        <a:lstStyle/>
        <a:p>
          <a:endParaRPr lang="en-US" sz="1000"/>
        </a:p>
      </dgm:t>
    </dgm:pt>
    <dgm:pt modelId="{E1ABADA6-7EB7-4C86-95EB-9FDABBAEFA09}" type="sibTrans" cxnId="{0358459A-4496-4559-B2AC-5353DFEF8239}">
      <dgm:prSet/>
      <dgm:spPr/>
      <dgm:t>
        <a:bodyPr/>
        <a:lstStyle/>
        <a:p>
          <a:endParaRPr lang="en-US" sz="1000"/>
        </a:p>
      </dgm:t>
    </dgm:pt>
    <dgm:pt modelId="{1670FBE8-2535-4187-B910-541AD94DA406}">
      <dgm:prSet phldrT="[Text]" custT="1"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 anchor="ctr"/>
        <a:lstStyle/>
        <a:p>
          <a:pPr algn="l"/>
          <a:r>
            <a:rPr lang="en-US" sz="1600" dirty="0" smtClean="0">
              <a:solidFill>
                <a:srgbClr val="151C77"/>
              </a:solidFill>
              <a:latin typeface="Calibri" pitchFamily="34" charset="0"/>
            </a:rPr>
            <a:t>Apply and reinforce classroom program content while solving a “vexing” DON problem with a cohort group; teams receive problem charter from DON top executive(s)</a:t>
          </a:r>
          <a:endParaRPr lang="en-US" sz="1600" dirty="0">
            <a:solidFill>
              <a:srgbClr val="151C77"/>
            </a:solidFill>
            <a:latin typeface="Calibri" pitchFamily="34" charset="0"/>
          </a:endParaRPr>
        </a:p>
      </dgm:t>
    </dgm:pt>
    <dgm:pt modelId="{4339ACAC-D07E-4334-AF9C-607EE1A815A9}" type="parTrans" cxnId="{79E70990-225F-43EA-981F-E5E113571F68}">
      <dgm:prSet/>
      <dgm:spPr/>
      <dgm:t>
        <a:bodyPr/>
        <a:lstStyle/>
        <a:p>
          <a:endParaRPr lang="en-US" sz="1200"/>
        </a:p>
      </dgm:t>
    </dgm:pt>
    <dgm:pt modelId="{35AF282B-E020-452F-B1FF-73C05DDA36F5}" type="sibTrans" cxnId="{79E70990-225F-43EA-981F-E5E113571F68}">
      <dgm:prSet/>
      <dgm:spPr/>
      <dgm:t>
        <a:bodyPr/>
        <a:lstStyle/>
        <a:p>
          <a:endParaRPr lang="en-US" sz="1200"/>
        </a:p>
      </dgm:t>
    </dgm:pt>
    <dgm:pt modelId="{37ECA90F-F341-4C5D-AF21-65FE787DBB07}">
      <dgm:prSet phldrT="[Text]" custT="1"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 anchor="ctr"/>
        <a:lstStyle/>
        <a:p>
          <a:r>
            <a:rPr lang="en-US" sz="1600" dirty="0" smtClean="0">
              <a:solidFill>
                <a:srgbClr val="151C77"/>
              </a:solidFill>
              <a:latin typeface="Calibri" pitchFamily="34" charset="0"/>
            </a:rPr>
            <a:t>Obtain 360 feedback regarding leadership competence &amp; potential</a:t>
          </a:r>
          <a:endParaRPr lang="en-US" sz="1600" dirty="0">
            <a:solidFill>
              <a:srgbClr val="151C77"/>
            </a:solidFill>
            <a:latin typeface="Calibri" pitchFamily="34" charset="0"/>
          </a:endParaRPr>
        </a:p>
      </dgm:t>
    </dgm:pt>
    <dgm:pt modelId="{64B2C52E-8C85-4A69-A1E0-4341EB7CB603}" type="parTrans" cxnId="{BEE0C2FF-471B-4E1A-AB64-FC7453CDBA2D}">
      <dgm:prSet/>
      <dgm:spPr/>
      <dgm:t>
        <a:bodyPr/>
        <a:lstStyle/>
        <a:p>
          <a:endParaRPr lang="en-US" sz="1200"/>
        </a:p>
      </dgm:t>
    </dgm:pt>
    <dgm:pt modelId="{44A94212-9D3D-45DB-A6E4-C60F789BDCD8}" type="sibTrans" cxnId="{BEE0C2FF-471B-4E1A-AB64-FC7453CDBA2D}">
      <dgm:prSet/>
      <dgm:spPr/>
      <dgm:t>
        <a:bodyPr/>
        <a:lstStyle/>
        <a:p>
          <a:endParaRPr lang="en-US" sz="1200"/>
        </a:p>
      </dgm:t>
    </dgm:pt>
    <dgm:pt modelId="{62BB0EA5-4175-46D0-81B4-5C79E550F47E}">
      <dgm:prSet phldrT="[Text]" custT="1"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 anchor="ctr"/>
        <a:lstStyle/>
        <a:p>
          <a:pPr algn="l"/>
          <a:r>
            <a:rPr lang="en-US" sz="1600" dirty="0" smtClean="0">
              <a:solidFill>
                <a:srgbClr val="151C77"/>
              </a:solidFill>
              <a:latin typeface="Calibri" pitchFamily="34" charset="0"/>
            </a:rPr>
            <a:t>Obtain feedback from executive coach, sponsor, and peers regarding leadership demonstrated as a team member in the group project</a:t>
          </a:r>
          <a:endParaRPr lang="en-US" sz="1600" dirty="0">
            <a:solidFill>
              <a:srgbClr val="151C77"/>
            </a:solidFill>
            <a:latin typeface="Calibri" pitchFamily="34" charset="0"/>
          </a:endParaRPr>
        </a:p>
      </dgm:t>
    </dgm:pt>
    <dgm:pt modelId="{0259DC3C-9E43-4EA0-A547-A68EED2319CB}" type="parTrans" cxnId="{005BAB97-0949-4FC7-A477-32E43770259F}">
      <dgm:prSet/>
      <dgm:spPr/>
      <dgm:t>
        <a:bodyPr/>
        <a:lstStyle/>
        <a:p>
          <a:endParaRPr lang="en-US" sz="1200"/>
        </a:p>
      </dgm:t>
    </dgm:pt>
    <dgm:pt modelId="{1F2F6165-24BA-4FAE-B995-AAD5CB4F4F2A}" type="sibTrans" cxnId="{005BAB97-0949-4FC7-A477-32E43770259F}">
      <dgm:prSet/>
      <dgm:spPr/>
      <dgm:t>
        <a:bodyPr/>
        <a:lstStyle/>
        <a:p>
          <a:endParaRPr lang="en-US" sz="1200"/>
        </a:p>
      </dgm:t>
    </dgm:pt>
    <dgm:pt modelId="{4D3B5A9B-2828-4994-B655-4A6EE5FE355C}">
      <dgm:prSet phldrT="[Text]" custT="1"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 anchor="ctr"/>
        <a:lstStyle/>
        <a:p>
          <a:pPr algn="l"/>
          <a:r>
            <a:rPr lang="en-US" sz="1600" dirty="0" smtClean="0">
              <a:solidFill>
                <a:srgbClr val="151C77"/>
              </a:solidFill>
              <a:latin typeface="Calibri" pitchFamily="34" charset="0"/>
            </a:rPr>
            <a:t>Action learning program concurrent with day job (4-6 classroom days over 3-6 month period)</a:t>
          </a:r>
          <a:endParaRPr lang="en-US" sz="1600" dirty="0">
            <a:solidFill>
              <a:srgbClr val="151C77"/>
            </a:solidFill>
            <a:latin typeface="Calibri" pitchFamily="34" charset="0"/>
          </a:endParaRPr>
        </a:p>
      </dgm:t>
    </dgm:pt>
    <dgm:pt modelId="{7AD10B3C-C4FD-4192-8A9C-3FE86143F4DB}" type="parTrans" cxnId="{5FDEF127-AD9F-4429-87A4-E862221BB2E8}">
      <dgm:prSet/>
      <dgm:spPr/>
      <dgm:t>
        <a:bodyPr/>
        <a:lstStyle/>
        <a:p>
          <a:endParaRPr lang="en-US" sz="1400"/>
        </a:p>
      </dgm:t>
    </dgm:pt>
    <dgm:pt modelId="{87616715-8D2A-4D3D-AE05-DF3549BCF07A}" type="sibTrans" cxnId="{5FDEF127-AD9F-4429-87A4-E862221BB2E8}">
      <dgm:prSet/>
      <dgm:spPr/>
      <dgm:t>
        <a:bodyPr/>
        <a:lstStyle/>
        <a:p>
          <a:endParaRPr lang="en-US" sz="1400"/>
        </a:p>
      </dgm:t>
    </dgm:pt>
    <dgm:pt modelId="{58F7AADA-5A23-49E8-8F7A-EE754B938B31}">
      <dgm:prSet phldrT="[Text]" custT="1"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 anchor="ctr"/>
        <a:lstStyle/>
        <a:p>
          <a:endParaRPr lang="en-US" sz="1400" dirty="0">
            <a:solidFill>
              <a:srgbClr val="151C77"/>
            </a:solidFill>
          </a:endParaRPr>
        </a:p>
      </dgm:t>
    </dgm:pt>
    <dgm:pt modelId="{6A272E0C-7B22-4608-BEA1-8DBEE1751F9A}" type="parTrans" cxnId="{A96ACA7B-23D7-493C-B0A9-A87869F5F89F}">
      <dgm:prSet/>
      <dgm:spPr/>
      <dgm:t>
        <a:bodyPr/>
        <a:lstStyle/>
        <a:p>
          <a:endParaRPr lang="en-US"/>
        </a:p>
      </dgm:t>
    </dgm:pt>
    <dgm:pt modelId="{DFF267B5-DC61-402B-9AEB-9C1022485A9C}" type="sibTrans" cxnId="{A96ACA7B-23D7-493C-B0A9-A87869F5F89F}">
      <dgm:prSet/>
      <dgm:spPr/>
      <dgm:t>
        <a:bodyPr/>
        <a:lstStyle/>
        <a:p>
          <a:endParaRPr lang="en-US"/>
        </a:p>
      </dgm:t>
    </dgm:pt>
    <dgm:pt modelId="{7C5DEA94-150D-4D9D-B89A-5AD1D689CF51}">
      <dgm:prSet phldrT="[Text]" custT="1"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 anchor="ctr"/>
        <a:lstStyle/>
        <a:p>
          <a:endParaRPr lang="en-US" sz="1400" dirty="0">
            <a:solidFill>
              <a:srgbClr val="151C77"/>
            </a:solidFill>
          </a:endParaRPr>
        </a:p>
      </dgm:t>
    </dgm:pt>
    <dgm:pt modelId="{8CB73608-6B2D-4132-9E67-F9701D4C0204}" type="parTrans" cxnId="{80FA52EB-F8C9-4EA7-AA27-7D3B420C7371}">
      <dgm:prSet/>
      <dgm:spPr/>
      <dgm:t>
        <a:bodyPr/>
        <a:lstStyle/>
        <a:p>
          <a:endParaRPr lang="en-US"/>
        </a:p>
      </dgm:t>
    </dgm:pt>
    <dgm:pt modelId="{38145477-A9F7-4DFF-994E-E3DD3AEBCABE}" type="sibTrans" cxnId="{80FA52EB-F8C9-4EA7-AA27-7D3B420C7371}">
      <dgm:prSet/>
      <dgm:spPr/>
      <dgm:t>
        <a:bodyPr/>
        <a:lstStyle/>
        <a:p>
          <a:endParaRPr lang="en-US"/>
        </a:p>
      </dgm:t>
    </dgm:pt>
    <dgm:pt modelId="{7EDF3CA0-A9C1-4B72-8365-880C7E3A2C3B}">
      <dgm:prSet phldrT="[Text]" custT="1"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 anchor="ctr"/>
        <a:lstStyle/>
        <a:p>
          <a:pPr algn="l"/>
          <a:endParaRPr lang="en-US" sz="1400" dirty="0">
            <a:solidFill>
              <a:srgbClr val="151C77"/>
            </a:solidFill>
          </a:endParaRPr>
        </a:p>
      </dgm:t>
    </dgm:pt>
    <dgm:pt modelId="{466FB273-ABB4-4765-BCBB-B1194037581A}" type="parTrans" cxnId="{AB85F801-0191-4CE6-BBB7-6388D8AEB810}">
      <dgm:prSet/>
      <dgm:spPr/>
      <dgm:t>
        <a:bodyPr/>
        <a:lstStyle/>
        <a:p>
          <a:endParaRPr lang="en-US"/>
        </a:p>
      </dgm:t>
    </dgm:pt>
    <dgm:pt modelId="{515CAF0B-D69B-4AAC-BF16-8E1FF6E41B21}" type="sibTrans" cxnId="{AB85F801-0191-4CE6-BBB7-6388D8AEB810}">
      <dgm:prSet/>
      <dgm:spPr/>
      <dgm:t>
        <a:bodyPr/>
        <a:lstStyle/>
        <a:p>
          <a:endParaRPr lang="en-US"/>
        </a:p>
      </dgm:t>
    </dgm:pt>
    <dgm:pt modelId="{B0D979CD-8BDE-4AC5-83DE-FE2E5C6B1811}">
      <dgm:prSet phldrT="[Text]" custT="1"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 anchor="ctr"/>
        <a:lstStyle/>
        <a:p>
          <a:r>
            <a:rPr lang="en-US" sz="1600" dirty="0" smtClean="0">
              <a:solidFill>
                <a:srgbClr val="151C77"/>
              </a:solidFill>
              <a:latin typeface="Calibri" pitchFamily="34" charset="0"/>
            </a:rPr>
            <a:t>Enhance personal leadership competence while building “one department” DON community and strengthening commitment to Navy and Marine Corps greatness</a:t>
          </a:r>
          <a:endParaRPr lang="en-US" sz="1600" dirty="0">
            <a:solidFill>
              <a:srgbClr val="151C77"/>
            </a:solidFill>
            <a:latin typeface="Calibri" pitchFamily="34" charset="0"/>
          </a:endParaRPr>
        </a:p>
      </dgm:t>
    </dgm:pt>
    <dgm:pt modelId="{FF119B4B-73C0-4ACE-AFF5-623AF85AAC08}" type="parTrans" cxnId="{49C38EF3-6BE6-4B6C-BDF9-38D806ACC7EF}">
      <dgm:prSet/>
      <dgm:spPr/>
      <dgm:t>
        <a:bodyPr/>
        <a:lstStyle/>
        <a:p>
          <a:endParaRPr lang="en-US"/>
        </a:p>
      </dgm:t>
    </dgm:pt>
    <dgm:pt modelId="{A1BA8389-BD7F-42EE-BB7E-5110B2C2BE90}" type="sibTrans" cxnId="{49C38EF3-6BE6-4B6C-BDF9-38D806ACC7EF}">
      <dgm:prSet/>
      <dgm:spPr/>
      <dgm:t>
        <a:bodyPr/>
        <a:lstStyle/>
        <a:p>
          <a:endParaRPr lang="en-US"/>
        </a:p>
      </dgm:t>
    </dgm:pt>
    <dgm:pt modelId="{41787357-729B-414C-9964-43A7EAE6606C}" type="pres">
      <dgm:prSet presAssocID="{DEFDA410-7F45-43A0-94F9-DCA9AF8BA55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A39C106-A696-4B52-A519-8F94F777F6C2}" type="pres">
      <dgm:prSet presAssocID="{1721A72A-8536-467A-95A6-3E98905147B0}" presName="parentText" presStyleLbl="node1" presStyleIdx="0" presStyleCnt="2" custLinFactNeighborY="-357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AC0A87-CBF0-4DCD-A3AD-297ABD915C46}" type="pres">
      <dgm:prSet presAssocID="{1721A72A-8536-467A-95A6-3E98905147B0}" presName="childText" presStyleLbl="revTx" presStyleIdx="0" presStyleCnt="2" custLinFactNeighborY="-105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7CD201-CF47-40D7-A4AC-D6A65FF9B595}" type="pres">
      <dgm:prSet presAssocID="{16386509-AA41-4A4B-B5FA-9920F47F1751}" presName="parentText" presStyleLbl="node1" presStyleIdx="1" presStyleCnt="2" custLinFactNeighborY="557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601E83-2734-4F70-99A2-7D5774AAF82E}" type="pres">
      <dgm:prSet presAssocID="{16386509-AA41-4A4B-B5FA-9920F47F1751}" presName="childText" presStyleLbl="revTx" presStyleIdx="1" presStyleCnt="2" custScaleY="121058" custLinFactNeighborY="57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EE0C2FF-471B-4E1A-AB64-FC7453CDBA2D}" srcId="{1721A72A-8536-467A-95A6-3E98905147B0}" destId="{37ECA90F-F341-4C5D-AF21-65FE787DBB07}" srcOrd="2" destOrd="0" parTransId="{64B2C52E-8C85-4A69-A1E0-4341EB7CB603}" sibTransId="{44A94212-9D3D-45DB-A6E4-C60F789BDCD8}"/>
    <dgm:cxn modelId="{9D4312A3-0492-4CB2-B01A-50079396D77C}" type="presOf" srcId="{DEFDA410-7F45-43A0-94F9-DCA9AF8BA555}" destId="{41787357-729B-414C-9964-43A7EAE6606C}" srcOrd="0" destOrd="0" presId="urn:microsoft.com/office/officeart/2005/8/layout/vList2"/>
    <dgm:cxn modelId="{7A33AF62-27B6-44E6-8365-4553129EF4F0}" type="presOf" srcId="{58F7AADA-5A23-49E8-8F7A-EE754B938B31}" destId="{C4AC0A87-CBF0-4DCD-A3AD-297ABD915C46}" srcOrd="0" destOrd="0" presId="urn:microsoft.com/office/officeart/2005/8/layout/vList2"/>
    <dgm:cxn modelId="{C8F5885F-F022-4F21-A7C7-535A87325AD6}" type="presOf" srcId="{62BB0EA5-4175-46D0-81B4-5C79E550F47E}" destId="{71601E83-2734-4F70-99A2-7D5774AAF82E}" srcOrd="0" destOrd="3" presId="urn:microsoft.com/office/officeart/2005/8/layout/vList2"/>
    <dgm:cxn modelId="{FA9D59F4-B4B3-4D8D-AC91-D9C322B2FD2C}" type="presOf" srcId="{A8CB6055-AEC1-441F-A9FA-5977C3AE1711}" destId="{C4AC0A87-CBF0-4DCD-A3AD-297ABD915C46}" srcOrd="0" destOrd="1" presId="urn:microsoft.com/office/officeart/2005/8/layout/vList2"/>
    <dgm:cxn modelId="{BA3A8A12-A2DE-4160-8B99-7C1697C681E4}" type="presOf" srcId="{1721A72A-8536-467A-95A6-3E98905147B0}" destId="{6A39C106-A696-4B52-A519-8F94F777F6C2}" srcOrd="0" destOrd="0" presId="urn:microsoft.com/office/officeart/2005/8/layout/vList2"/>
    <dgm:cxn modelId="{B9C455D5-5BC5-46EA-B5D3-CDC23B0BF1C9}" srcId="{DEFDA410-7F45-43A0-94F9-DCA9AF8BA555}" destId="{1721A72A-8536-467A-95A6-3E98905147B0}" srcOrd="0" destOrd="0" parTransId="{DE309CCB-AE26-4D0D-8B3C-57E893989AAC}" sibTransId="{9C35BC5C-C21F-4A2C-8B54-F56F5318B3FB}"/>
    <dgm:cxn modelId="{53FF2762-94C1-4710-8F64-759A42B4B867}" type="presOf" srcId="{B0D979CD-8BDE-4AC5-83DE-FE2E5C6B1811}" destId="{C4AC0A87-CBF0-4DCD-A3AD-297ABD915C46}" srcOrd="0" destOrd="3" presId="urn:microsoft.com/office/officeart/2005/8/layout/vList2"/>
    <dgm:cxn modelId="{5FDEF127-AD9F-4429-87A4-E862221BB2E8}" srcId="{16386509-AA41-4A4B-B5FA-9920F47F1751}" destId="{4D3B5A9B-2828-4994-B655-4A6EE5FE355C}" srcOrd="1" destOrd="0" parTransId="{7AD10B3C-C4FD-4192-8A9C-3FE86143F4DB}" sibTransId="{87616715-8D2A-4D3D-AE05-DF3549BCF07A}"/>
    <dgm:cxn modelId="{005BAB97-0949-4FC7-A477-32E43770259F}" srcId="{16386509-AA41-4A4B-B5FA-9920F47F1751}" destId="{62BB0EA5-4175-46D0-81B4-5C79E550F47E}" srcOrd="3" destOrd="0" parTransId="{0259DC3C-9E43-4EA0-A547-A68EED2319CB}" sibTransId="{1F2F6165-24BA-4FAE-B995-AAD5CB4F4F2A}"/>
    <dgm:cxn modelId="{79E70990-225F-43EA-981F-E5E113571F68}" srcId="{16386509-AA41-4A4B-B5FA-9920F47F1751}" destId="{1670FBE8-2535-4187-B910-541AD94DA406}" srcOrd="2" destOrd="0" parTransId="{4339ACAC-D07E-4334-AF9C-607EE1A815A9}" sibTransId="{35AF282B-E020-452F-B1FF-73C05DDA36F5}"/>
    <dgm:cxn modelId="{0358459A-4496-4559-B2AC-5353DFEF8239}" srcId="{DEFDA410-7F45-43A0-94F9-DCA9AF8BA555}" destId="{16386509-AA41-4A4B-B5FA-9920F47F1751}" srcOrd="1" destOrd="0" parTransId="{7F5DFC5C-8080-49DB-ADCD-3095B2FFE95E}" sibTransId="{E1ABADA6-7EB7-4C86-95EB-9FDABBAEFA09}"/>
    <dgm:cxn modelId="{73D1FBE4-23EB-491D-B73B-CA9D6F5AFED9}" type="presOf" srcId="{37ECA90F-F341-4C5D-AF21-65FE787DBB07}" destId="{C4AC0A87-CBF0-4DCD-A3AD-297ABD915C46}" srcOrd="0" destOrd="2" presId="urn:microsoft.com/office/officeart/2005/8/layout/vList2"/>
    <dgm:cxn modelId="{80FA52EB-F8C9-4EA7-AA27-7D3B420C7371}" srcId="{1721A72A-8536-467A-95A6-3E98905147B0}" destId="{7C5DEA94-150D-4D9D-B89A-5AD1D689CF51}" srcOrd="4" destOrd="0" parTransId="{8CB73608-6B2D-4132-9E67-F9701D4C0204}" sibTransId="{38145477-A9F7-4DFF-994E-E3DD3AEBCABE}"/>
    <dgm:cxn modelId="{610350C3-6F82-4998-AB3B-8CAA6293DA9C}" type="presOf" srcId="{7C5DEA94-150D-4D9D-B89A-5AD1D689CF51}" destId="{C4AC0A87-CBF0-4DCD-A3AD-297ABD915C46}" srcOrd="0" destOrd="4" presId="urn:microsoft.com/office/officeart/2005/8/layout/vList2"/>
    <dgm:cxn modelId="{3C9F99CB-6183-40F0-8F0A-00BF255857B9}" type="presOf" srcId="{1670FBE8-2535-4187-B910-541AD94DA406}" destId="{71601E83-2734-4F70-99A2-7D5774AAF82E}" srcOrd="0" destOrd="2" presId="urn:microsoft.com/office/officeart/2005/8/layout/vList2"/>
    <dgm:cxn modelId="{8FC28F46-CE55-49C7-82D6-50D4D56CE1BC}" type="presOf" srcId="{4D3B5A9B-2828-4994-B655-4A6EE5FE355C}" destId="{71601E83-2734-4F70-99A2-7D5774AAF82E}" srcOrd="0" destOrd="1" presId="urn:microsoft.com/office/officeart/2005/8/layout/vList2"/>
    <dgm:cxn modelId="{1FABFAE0-7553-40F8-84D1-F3F55ADE7547}" srcId="{1721A72A-8536-467A-95A6-3E98905147B0}" destId="{A8CB6055-AEC1-441F-A9FA-5977C3AE1711}" srcOrd="1" destOrd="0" parTransId="{6384A907-0DC8-46B8-8A82-9D3425F7C740}" sibTransId="{36600D58-B2B0-45B8-A99F-79ADE380AD79}"/>
    <dgm:cxn modelId="{AB85F801-0191-4CE6-BBB7-6388D8AEB810}" srcId="{16386509-AA41-4A4B-B5FA-9920F47F1751}" destId="{7EDF3CA0-A9C1-4B72-8365-880C7E3A2C3B}" srcOrd="0" destOrd="0" parTransId="{466FB273-ABB4-4765-BCBB-B1194037581A}" sibTransId="{515CAF0B-D69B-4AAC-BF16-8E1FF6E41B21}"/>
    <dgm:cxn modelId="{F3C80FB2-62ED-4896-BF82-6DEB7F0EEDB6}" type="presOf" srcId="{7EDF3CA0-A9C1-4B72-8365-880C7E3A2C3B}" destId="{71601E83-2734-4F70-99A2-7D5774AAF82E}" srcOrd="0" destOrd="0" presId="urn:microsoft.com/office/officeart/2005/8/layout/vList2"/>
    <dgm:cxn modelId="{49C38EF3-6BE6-4B6C-BDF9-38D806ACC7EF}" srcId="{1721A72A-8536-467A-95A6-3E98905147B0}" destId="{B0D979CD-8BDE-4AC5-83DE-FE2E5C6B1811}" srcOrd="3" destOrd="0" parTransId="{FF119B4B-73C0-4ACE-AFF5-623AF85AAC08}" sibTransId="{A1BA8389-BD7F-42EE-BB7E-5110B2C2BE90}"/>
    <dgm:cxn modelId="{A96ACA7B-23D7-493C-B0A9-A87869F5F89F}" srcId="{1721A72A-8536-467A-95A6-3E98905147B0}" destId="{58F7AADA-5A23-49E8-8F7A-EE754B938B31}" srcOrd="0" destOrd="0" parTransId="{6A272E0C-7B22-4608-BEA1-8DBEE1751F9A}" sibTransId="{DFF267B5-DC61-402B-9AEB-9C1022485A9C}"/>
    <dgm:cxn modelId="{0AD37B0C-6FF9-49C8-BA1F-C46F5C56F8EB}" type="presOf" srcId="{16386509-AA41-4A4B-B5FA-9920F47F1751}" destId="{F17CD201-CF47-40D7-A4AC-D6A65FF9B595}" srcOrd="0" destOrd="0" presId="urn:microsoft.com/office/officeart/2005/8/layout/vList2"/>
    <dgm:cxn modelId="{B4B9D1A6-C181-4AE9-9A1E-9F30ABDBB2E8}" type="presParOf" srcId="{41787357-729B-414C-9964-43A7EAE6606C}" destId="{6A39C106-A696-4B52-A519-8F94F777F6C2}" srcOrd="0" destOrd="0" presId="urn:microsoft.com/office/officeart/2005/8/layout/vList2"/>
    <dgm:cxn modelId="{B92B230E-E32B-40E0-910E-FE564D481A99}" type="presParOf" srcId="{41787357-729B-414C-9964-43A7EAE6606C}" destId="{C4AC0A87-CBF0-4DCD-A3AD-297ABD915C46}" srcOrd="1" destOrd="0" presId="urn:microsoft.com/office/officeart/2005/8/layout/vList2"/>
    <dgm:cxn modelId="{0B88C105-C16B-4CB0-A4CB-4590C2DC5FA1}" type="presParOf" srcId="{41787357-729B-414C-9964-43A7EAE6606C}" destId="{F17CD201-CF47-40D7-A4AC-D6A65FF9B595}" srcOrd="2" destOrd="0" presId="urn:microsoft.com/office/officeart/2005/8/layout/vList2"/>
    <dgm:cxn modelId="{3537A3ED-FBFC-4EDA-B261-6040C5C4F7F8}" type="presParOf" srcId="{41787357-729B-414C-9964-43A7EAE6606C}" destId="{71601E83-2734-4F70-99A2-7D5774AAF82E}" srcOrd="3" destOrd="0" presId="urn:microsoft.com/office/officeart/2005/8/layout/vList2"/>
  </dgm:cxnLst>
  <dgm:bg/>
  <dgm:whole>
    <a:ln w="12700">
      <a:solidFill>
        <a:srgbClr val="151C77"/>
      </a:solidFill>
    </a:ln>
  </dgm:whole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A39C106-A696-4B52-A519-8F94F777F6C2}">
      <dsp:nvSpPr>
        <dsp:cNvPr id="0" name=""/>
        <dsp:cNvSpPr/>
      </dsp:nvSpPr>
      <dsp:spPr>
        <a:xfrm>
          <a:off x="0" y="0"/>
          <a:ext cx="6700837" cy="360679"/>
        </a:xfrm>
        <a:prstGeom prst="roundRect">
          <a:avLst/>
        </a:prstGeom>
        <a:solidFill>
          <a:srgbClr val="151C7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FFFF00"/>
              </a:solidFill>
              <a:latin typeface="Calibri" pitchFamily="34" charset="0"/>
            </a:rPr>
            <a:t>21</a:t>
          </a:r>
          <a:r>
            <a:rPr lang="en-US" sz="1800" kern="1200" baseline="30000" dirty="0" smtClean="0">
              <a:solidFill>
                <a:srgbClr val="FFFF00"/>
              </a:solidFill>
              <a:latin typeface="Calibri" pitchFamily="34" charset="0"/>
            </a:rPr>
            <a:t>st</a:t>
          </a:r>
          <a:r>
            <a:rPr lang="en-US" sz="1800" kern="1200" dirty="0" smtClean="0">
              <a:solidFill>
                <a:srgbClr val="FFFF00"/>
              </a:solidFill>
              <a:latin typeface="Calibri" pitchFamily="34" charset="0"/>
            </a:rPr>
            <a:t> Century Leadership  (Part I) </a:t>
          </a:r>
          <a:endParaRPr lang="en-US" sz="1800" kern="1200" dirty="0">
            <a:solidFill>
              <a:srgbClr val="FFFF00"/>
            </a:solidFill>
            <a:latin typeface="Calibri" pitchFamily="34" charset="0"/>
          </a:endParaRPr>
        </a:p>
      </dsp:txBody>
      <dsp:txXfrm>
        <a:off x="0" y="0"/>
        <a:ext cx="6700837" cy="360679"/>
      </dsp:txXfrm>
    </dsp:sp>
    <dsp:sp modelId="{C4AC0A87-CBF0-4DCD-A3AD-297ABD915C46}">
      <dsp:nvSpPr>
        <dsp:cNvPr id="0" name=""/>
        <dsp:cNvSpPr/>
      </dsp:nvSpPr>
      <dsp:spPr>
        <a:xfrm>
          <a:off x="0" y="325090"/>
          <a:ext cx="6700837" cy="1448715"/>
        </a:xfrm>
        <a:prstGeom prst="rect">
          <a:avLst/>
        </a:prstGeom>
        <a:noFill/>
        <a:ln>
          <a:noFill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2752" tIns="17780" rIns="99568" bIns="1778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400" kern="1200" dirty="0">
            <a:solidFill>
              <a:srgbClr val="151C77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>
              <a:solidFill>
                <a:srgbClr val="151C77"/>
              </a:solidFill>
              <a:latin typeface="Calibri" pitchFamily="34" charset="0"/>
            </a:rPr>
            <a:t>5-day classroom program</a:t>
          </a:r>
          <a:endParaRPr lang="en-US" sz="1600" kern="1200" dirty="0">
            <a:solidFill>
              <a:srgbClr val="151C77"/>
            </a:solidFill>
            <a:latin typeface="Calibri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>
              <a:solidFill>
                <a:srgbClr val="151C77"/>
              </a:solidFill>
              <a:latin typeface="Calibri" pitchFamily="34" charset="0"/>
            </a:rPr>
            <a:t>Obtain 360 feedback regarding leadership competence &amp; potential</a:t>
          </a:r>
          <a:endParaRPr lang="en-US" sz="1600" kern="1200" dirty="0">
            <a:solidFill>
              <a:srgbClr val="151C77"/>
            </a:solidFill>
            <a:latin typeface="Calibri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>
              <a:solidFill>
                <a:srgbClr val="151C77"/>
              </a:solidFill>
              <a:latin typeface="Calibri" pitchFamily="34" charset="0"/>
            </a:rPr>
            <a:t>Enhance personal leadership competence while building “one department” DON community and strengthening commitment to Navy and Marine Corps greatness</a:t>
          </a:r>
          <a:endParaRPr lang="en-US" sz="1600" kern="1200" dirty="0">
            <a:solidFill>
              <a:srgbClr val="151C77"/>
            </a:solidFill>
            <a:latin typeface="Calibri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400" kern="1200" dirty="0">
            <a:solidFill>
              <a:srgbClr val="151C77"/>
            </a:solidFill>
          </a:endParaRPr>
        </a:p>
      </dsp:txBody>
      <dsp:txXfrm>
        <a:off x="0" y="325090"/>
        <a:ext cx="6700837" cy="1448715"/>
      </dsp:txXfrm>
    </dsp:sp>
    <dsp:sp modelId="{F17CD201-CF47-40D7-A4AC-D6A65FF9B595}">
      <dsp:nvSpPr>
        <dsp:cNvPr id="0" name=""/>
        <dsp:cNvSpPr/>
      </dsp:nvSpPr>
      <dsp:spPr>
        <a:xfrm>
          <a:off x="0" y="1902268"/>
          <a:ext cx="6700837" cy="360679"/>
        </a:xfrm>
        <a:prstGeom prst="roundRect">
          <a:avLst/>
        </a:prstGeom>
        <a:solidFill>
          <a:srgbClr val="151C7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FFFF00"/>
              </a:solidFill>
              <a:latin typeface="Calibri" pitchFamily="34" charset="0"/>
            </a:rPr>
            <a:t>21</a:t>
          </a:r>
          <a:r>
            <a:rPr lang="en-US" sz="1800" kern="1200" baseline="30000" dirty="0" smtClean="0">
              <a:solidFill>
                <a:srgbClr val="FFFF00"/>
              </a:solidFill>
              <a:latin typeface="Calibri" pitchFamily="34" charset="0"/>
            </a:rPr>
            <a:t>st</a:t>
          </a:r>
          <a:r>
            <a:rPr lang="en-US" sz="1800" kern="1200" dirty="0" smtClean="0">
              <a:solidFill>
                <a:srgbClr val="FFFF00"/>
              </a:solidFill>
              <a:latin typeface="Calibri" pitchFamily="34" charset="0"/>
            </a:rPr>
            <a:t> Century Leadership  (Part II)</a:t>
          </a:r>
          <a:endParaRPr lang="en-US" sz="1800" kern="1200" dirty="0">
            <a:solidFill>
              <a:srgbClr val="FFFF00"/>
            </a:solidFill>
            <a:latin typeface="Calibri" pitchFamily="34" charset="0"/>
          </a:endParaRPr>
        </a:p>
      </dsp:txBody>
      <dsp:txXfrm>
        <a:off x="0" y="1902268"/>
        <a:ext cx="6700837" cy="360679"/>
      </dsp:txXfrm>
    </dsp:sp>
    <dsp:sp modelId="{71601E83-2734-4F70-99A2-7D5774AAF82E}">
      <dsp:nvSpPr>
        <dsp:cNvPr id="0" name=""/>
        <dsp:cNvSpPr/>
      </dsp:nvSpPr>
      <dsp:spPr>
        <a:xfrm>
          <a:off x="0" y="2175058"/>
          <a:ext cx="6700837" cy="1962570"/>
        </a:xfrm>
        <a:prstGeom prst="rect">
          <a:avLst/>
        </a:prstGeom>
        <a:noFill/>
        <a:ln>
          <a:noFill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2752" tIns="17780" rIns="99568" bIns="1778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400" kern="1200" dirty="0">
            <a:solidFill>
              <a:srgbClr val="151C77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>
              <a:solidFill>
                <a:srgbClr val="151C77"/>
              </a:solidFill>
              <a:latin typeface="Calibri" pitchFamily="34" charset="0"/>
            </a:rPr>
            <a:t>Action learning program concurrent with day job (4-6 classroom days over 3-6 month period)</a:t>
          </a:r>
          <a:endParaRPr lang="en-US" sz="1600" kern="1200" dirty="0">
            <a:solidFill>
              <a:srgbClr val="151C77"/>
            </a:solidFill>
            <a:latin typeface="Calibri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>
              <a:solidFill>
                <a:srgbClr val="151C77"/>
              </a:solidFill>
              <a:latin typeface="Calibri" pitchFamily="34" charset="0"/>
            </a:rPr>
            <a:t>Apply and reinforce classroom program content while solving a “vexing” DON problem with a cohort group; teams receive problem charter from DON top executive(s)</a:t>
          </a:r>
          <a:endParaRPr lang="en-US" sz="1600" kern="1200" dirty="0">
            <a:solidFill>
              <a:srgbClr val="151C77"/>
            </a:solidFill>
            <a:latin typeface="Calibri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>
              <a:solidFill>
                <a:srgbClr val="151C77"/>
              </a:solidFill>
              <a:latin typeface="Calibri" pitchFamily="34" charset="0"/>
            </a:rPr>
            <a:t>Obtain feedback from executive coach, sponsor, and peers regarding leadership demonstrated as a team member in the group project</a:t>
          </a:r>
          <a:endParaRPr lang="en-US" sz="1600" kern="1200" dirty="0">
            <a:solidFill>
              <a:srgbClr val="151C77"/>
            </a:solidFill>
            <a:latin typeface="Calibri" pitchFamily="34" charset="0"/>
          </a:endParaRPr>
        </a:p>
      </dsp:txBody>
      <dsp:txXfrm>
        <a:off x="0" y="2175058"/>
        <a:ext cx="6700837" cy="19625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0323" cy="461010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4969" y="0"/>
            <a:ext cx="3010323" cy="461010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r">
              <a:defRPr sz="1200"/>
            </a:lvl1pPr>
          </a:lstStyle>
          <a:p>
            <a:fld id="{C640BA5D-9314-4D30-AC70-41AE7D17BEBC}" type="datetimeFigureOut">
              <a:rPr lang="en-US" smtClean="0"/>
              <a:pPr/>
              <a:t>6/24/2011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7590"/>
            <a:ext cx="3010323" cy="461010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4969" y="8757590"/>
            <a:ext cx="3010323" cy="461010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r">
              <a:defRPr sz="1200"/>
            </a:lvl1pPr>
          </a:lstStyle>
          <a:p>
            <a:fld id="{128FA8C4-BDFD-40AF-AF33-9B2DD2E8D45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032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4969" y="0"/>
            <a:ext cx="301032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46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46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4690" y="4379595"/>
            <a:ext cx="5557520" cy="414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6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7590"/>
            <a:ext cx="301032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46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4969" y="8757590"/>
            <a:ext cx="301032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7D05534-0016-4FA8-8F18-AB76D8F80B1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05534-0016-4FA8-8F18-AB76D8F80B1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latin typeface="Calibri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05534-0016-4FA8-8F18-AB76D8F80B18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endParaRPr lang="en-US" sz="1000" dirty="0" smtClean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05534-0016-4FA8-8F18-AB76D8F80B1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05534-0016-4FA8-8F18-AB76D8F80B1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400" dirty="0" smtClean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05534-0016-4FA8-8F18-AB76D8F80B1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FC4CC0-9DA9-421E-A168-6A945574B987}" type="slidenum">
              <a:rPr lang="en-US"/>
              <a:pPr/>
              <a:t>6</a:t>
            </a:fld>
            <a:endParaRPr lang="en-US"/>
          </a:p>
        </p:txBody>
      </p:sp>
      <p:sp>
        <p:nvSpPr>
          <p:cNvPr id="20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05534-0016-4FA8-8F18-AB76D8F80B1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400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05534-0016-4FA8-8F18-AB76D8F80B1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05534-0016-4FA8-8F18-AB76D8F80B1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1405F6-89F9-488C-91C5-F1922ADA38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E9290F-0739-4C0B-9F0E-8C54FD6C1E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217488"/>
            <a:ext cx="2093913" cy="59086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17488"/>
            <a:ext cx="6130925" cy="5908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1DFFCC-0F5C-4A01-862F-A422DE96F8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217488"/>
            <a:ext cx="7862888" cy="7540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547813"/>
            <a:ext cx="4038600" cy="4578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47813"/>
            <a:ext cx="4038600" cy="4578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376988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19 August 2009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08813" y="6370638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8E54028-B391-461B-9BAC-88F3790AD6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A85FFA-6F22-4949-8475-D9AA9201FD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F8D36-3BDD-4ED6-88F6-82C5970810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47813"/>
            <a:ext cx="4038600" cy="4578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47813"/>
            <a:ext cx="4038600" cy="4578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F7C638-B772-4704-87AA-AAA165D24F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C95942-5403-4C2C-A4B0-7024D687E2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0D2EE1-C5A2-4D74-9BE0-D71F152BA6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9E5DCE-21C4-403C-8994-F373EEDEE9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8CF61-8D5F-40A7-8D1F-4595CB6BB0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474514-D235-4DA1-975D-59BB3D4B46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217488"/>
            <a:ext cx="7862888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47813"/>
            <a:ext cx="8229600" cy="457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3769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08813" y="637063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fld id="{52EA927A-83FF-4A2B-A0CC-F722757CDE0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1060450" y="1096963"/>
            <a:ext cx="7773988" cy="0"/>
          </a:xfrm>
          <a:prstGeom prst="line">
            <a:avLst/>
          </a:prstGeom>
          <a:noFill/>
          <a:ln w="38100">
            <a:solidFill>
              <a:srgbClr val="151C77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4106" name="Picture 10" descr="ses1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25925" y="6245225"/>
            <a:ext cx="685800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0" name="Line 14"/>
          <p:cNvSpPr>
            <a:spLocks noChangeShapeType="1"/>
          </p:cNvSpPr>
          <p:nvPr/>
        </p:nvSpPr>
        <p:spPr bwMode="auto">
          <a:xfrm flipH="1">
            <a:off x="0" y="6632575"/>
            <a:ext cx="4225925" cy="0"/>
          </a:xfrm>
          <a:prstGeom prst="line">
            <a:avLst/>
          </a:prstGeom>
          <a:noFill/>
          <a:ln w="38100">
            <a:solidFill>
              <a:srgbClr val="151C77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 flipH="1">
            <a:off x="4908550" y="6635750"/>
            <a:ext cx="4235450" cy="0"/>
          </a:xfrm>
          <a:prstGeom prst="line">
            <a:avLst/>
          </a:prstGeom>
          <a:noFill/>
          <a:ln w="38100">
            <a:solidFill>
              <a:srgbClr val="151C77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>
            <a:off x="1066800" y="1220788"/>
            <a:ext cx="7773988" cy="0"/>
          </a:xfrm>
          <a:prstGeom prst="line">
            <a:avLst/>
          </a:prstGeom>
          <a:noFill/>
          <a:ln w="31750">
            <a:solidFill>
              <a:srgbClr val="90242E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4113" name="Picture 17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7150" y="188913"/>
            <a:ext cx="914400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151C77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151C77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151C77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151C77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151C77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151C77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151C77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151C77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151C77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151C77"/>
        </a:buClr>
        <a:buFont typeface="Wingdings" pitchFamily="2" charset="2"/>
        <a:buChar char="r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151C77"/>
        </a:buClr>
        <a:buFont typeface="Wingdings 2" pitchFamily="18" charset="2"/>
        <a:buChar char="®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151C77"/>
        </a:buClr>
        <a:buFont typeface="Symbol" pitchFamily="18" charset="2"/>
        <a:buChar char="·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151C77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151C77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151C77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151C77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151C77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151C77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Regan.anderson@navy.mi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public.navy.mil/donhr/executivemanagement/ExecutiveOpportunitiesandRecruitment/Pages/Onboarding.asp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alibri" pitchFamily="34" charset="0"/>
              </a:rPr>
              <a:t>DON Executive Onboarding </a:t>
            </a:r>
            <a:br>
              <a:rPr lang="en-US" dirty="0" smtClean="0">
                <a:latin typeface="Calibri" pitchFamily="34" charset="0"/>
              </a:rPr>
            </a:br>
            <a:r>
              <a:rPr lang="en-US" dirty="0" smtClean="0">
                <a:latin typeface="Calibri" pitchFamily="34" charset="0"/>
              </a:rPr>
              <a:t> Overview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Regan Anderson</a:t>
            </a:r>
          </a:p>
          <a:p>
            <a:r>
              <a:rPr lang="en-US" dirty="0" smtClean="0">
                <a:latin typeface="Calibri" pitchFamily="34" charset="0"/>
              </a:rPr>
              <a:t>Executive Management Program Office</a:t>
            </a:r>
          </a:p>
          <a:p>
            <a:r>
              <a:rPr lang="en-US" dirty="0" smtClean="0">
                <a:latin typeface="Calibri" pitchFamily="34" charset="0"/>
              </a:rPr>
              <a:t>June 14, 2011</a:t>
            </a:r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Background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54028-B391-461B-9BAC-88F3790AD604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9" name="Picture 8" descr="Picture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5128" y="1609344"/>
            <a:ext cx="6333744" cy="41818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34" charset="0"/>
              </a:rPr>
              <a:t>Executive Onboarding Program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28800"/>
            <a:ext cx="4038600" cy="4540400"/>
          </a:xfrm>
        </p:spPr>
        <p:txBody>
          <a:bodyPr/>
          <a:lstStyle/>
          <a:p>
            <a:r>
              <a:rPr lang="en-US" sz="1400" dirty="0">
                <a:solidFill>
                  <a:srgbClr val="151C77"/>
                </a:solidFill>
                <a:latin typeface="Calibri" pitchFamily="34" charset="0"/>
              </a:rPr>
              <a:t>Establish and implement onboarding program as </a:t>
            </a:r>
            <a:r>
              <a:rPr lang="en-US" sz="1400" dirty="0" smtClean="0">
                <a:solidFill>
                  <a:srgbClr val="151C77"/>
                </a:solidFill>
                <a:latin typeface="Calibri" pitchFamily="34" charset="0"/>
              </a:rPr>
              <a:t>an important lever </a:t>
            </a:r>
            <a:r>
              <a:rPr lang="en-US" sz="1400" dirty="0">
                <a:solidFill>
                  <a:srgbClr val="151C77"/>
                </a:solidFill>
                <a:latin typeface="Calibri" pitchFamily="34" charset="0"/>
              </a:rPr>
              <a:t>of the Executive Lifecycle</a:t>
            </a:r>
          </a:p>
          <a:p>
            <a:r>
              <a:rPr lang="en-US" sz="1400" dirty="0">
                <a:solidFill>
                  <a:srgbClr val="151C77"/>
                </a:solidFill>
                <a:latin typeface="Calibri" pitchFamily="34" charset="0"/>
              </a:rPr>
              <a:t>Build and sustain high performance executive culture by accelerating assimilation in first weeks and months on the job </a:t>
            </a:r>
          </a:p>
          <a:p>
            <a:r>
              <a:rPr lang="en-US" sz="1400" dirty="0">
                <a:solidFill>
                  <a:srgbClr val="151C77"/>
                </a:solidFill>
                <a:latin typeface="Calibri" pitchFamily="34" charset="0"/>
              </a:rPr>
              <a:t>Create set of integrated processes, activities and services to help executives make rapid transitions and deliver on DON mission</a:t>
            </a:r>
          </a:p>
          <a:p>
            <a:r>
              <a:rPr lang="en-US" sz="1400" dirty="0">
                <a:solidFill>
                  <a:srgbClr val="151C77"/>
                </a:solidFill>
                <a:latin typeface="Calibri" pitchFamily="34" charset="0"/>
              </a:rPr>
              <a:t>Instill departmental appreciation and commitment to Total Force by helping executives understand the culture, identify stakeholders and establish areas of influence</a:t>
            </a:r>
          </a:p>
          <a:p>
            <a:r>
              <a:rPr lang="en-US" sz="1400" dirty="0">
                <a:solidFill>
                  <a:srgbClr val="151C77"/>
                </a:solidFill>
                <a:latin typeface="Calibri" pitchFamily="34" charset="0"/>
              </a:rPr>
              <a:t>Provide standard learning &amp; development curriculum at entry to support newly appointed executives</a:t>
            </a:r>
          </a:p>
          <a:p>
            <a:r>
              <a:rPr lang="en-US" sz="1400" dirty="0">
                <a:solidFill>
                  <a:srgbClr val="151C77"/>
                </a:solidFill>
                <a:latin typeface="Calibri" pitchFamily="34" charset="0"/>
              </a:rPr>
              <a:t>Accelerate performance effectiveness with use of coaches, mentors and strategic networks</a:t>
            </a:r>
          </a:p>
          <a:p>
            <a:r>
              <a:rPr lang="en-US" sz="1400" dirty="0">
                <a:solidFill>
                  <a:srgbClr val="151C77"/>
                </a:solidFill>
                <a:latin typeface="Calibri" pitchFamily="34" charset="0"/>
              </a:rPr>
              <a:t>Ensure competitive advantage by promoting executive retention, engagement and long-term success</a:t>
            </a: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4648200" y="1462088"/>
            <a:ext cx="4038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151C77"/>
                </a:solidFill>
                <a:latin typeface="Calibri" pitchFamily="34" charset="0"/>
              </a:rPr>
              <a:t>Executive Lifecycle</a:t>
            </a: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7162800" y="2130623"/>
            <a:ext cx="150971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C00000"/>
                </a:solidFill>
                <a:latin typeface="Calibri" pitchFamily="34" charset="0"/>
              </a:rPr>
              <a:t>Onboarding</a:t>
            </a:r>
            <a:endParaRPr lang="en-US" sz="14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pic>
        <p:nvPicPr>
          <p:cNvPr id="3099" name="Picture 27" descr="MCj0439805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34201194">
            <a:off x="7072313" y="5513388"/>
            <a:ext cx="1538287" cy="963612"/>
          </a:xfrm>
          <a:prstGeom prst="rect">
            <a:avLst/>
          </a:prstGeom>
          <a:noFill/>
        </p:spPr>
      </p:pic>
      <p:pic>
        <p:nvPicPr>
          <p:cNvPr id="3100" name="Picture 28" descr="MCj0439805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8125298">
            <a:off x="8221527" y="2667001"/>
            <a:ext cx="1208087" cy="906462"/>
          </a:xfrm>
          <a:prstGeom prst="rect">
            <a:avLst/>
          </a:prstGeom>
          <a:noFill/>
        </p:spPr>
      </p:pic>
      <p:sp>
        <p:nvSpPr>
          <p:cNvPr id="3101" name="Text Box 29"/>
          <p:cNvSpPr txBox="1">
            <a:spLocks noChangeArrowheads="1"/>
          </p:cNvSpPr>
          <p:nvPr/>
        </p:nvSpPr>
        <p:spPr bwMode="auto">
          <a:xfrm>
            <a:off x="381000" y="1462088"/>
            <a:ext cx="3524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151C77"/>
                </a:solidFill>
                <a:latin typeface="Calibri" pitchFamily="34" charset="0"/>
              </a:rPr>
              <a:t>Strategic Objectives</a:t>
            </a:r>
          </a:p>
        </p:txBody>
      </p:sp>
      <p:grpSp>
        <p:nvGrpSpPr>
          <p:cNvPr id="2" name="Group 69"/>
          <p:cNvGrpSpPr>
            <a:grpSpLocks/>
          </p:cNvGrpSpPr>
          <p:nvPr/>
        </p:nvGrpSpPr>
        <p:grpSpPr bwMode="auto">
          <a:xfrm>
            <a:off x="4572000" y="1828800"/>
            <a:ext cx="4419600" cy="4152900"/>
            <a:chOff x="432" y="480"/>
            <a:chExt cx="3552" cy="3271"/>
          </a:xfrm>
        </p:grpSpPr>
        <p:sp>
          <p:nvSpPr>
            <p:cNvPr id="3142" name="Oval 70"/>
            <p:cNvSpPr>
              <a:spLocks noChangeArrowheads="1"/>
            </p:cNvSpPr>
            <p:nvPr/>
          </p:nvSpPr>
          <p:spPr bwMode="auto">
            <a:xfrm>
              <a:off x="1098" y="964"/>
              <a:ext cx="2268" cy="2341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9F3"/>
                </a:gs>
              </a:gsLst>
              <a:path path="shape">
                <a:fillToRect l="50000" t="50000" r="50000" b="50000"/>
              </a:path>
            </a:gradFill>
            <a:ln w="76200">
              <a:solidFill>
                <a:srgbClr val="4332A8"/>
              </a:solidFill>
              <a:round/>
              <a:headEnd/>
              <a:tailEnd/>
            </a:ln>
            <a:effectLst/>
          </p:spPr>
          <p:txBody>
            <a:bodyPr wrap="none" lIns="45720" rIns="45720" anchor="ctr"/>
            <a:lstStyle/>
            <a:p>
              <a:endParaRPr lang="en-US"/>
            </a:p>
          </p:txBody>
        </p:sp>
        <p:pic>
          <p:nvPicPr>
            <p:cNvPr id="3143" name="Picture 71" descr="purple button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893" y="1916"/>
              <a:ext cx="1091" cy="913"/>
            </a:xfrm>
            <a:prstGeom prst="rect">
              <a:avLst/>
            </a:prstGeom>
            <a:noFill/>
          </p:spPr>
        </p:pic>
        <p:sp>
          <p:nvSpPr>
            <p:cNvPr id="3144" name="Freeform 72"/>
            <p:cNvSpPr>
              <a:spLocks/>
            </p:cNvSpPr>
            <p:nvPr/>
          </p:nvSpPr>
          <p:spPr bwMode="auto">
            <a:xfrm>
              <a:off x="1431" y="1292"/>
              <a:ext cx="1548" cy="1037"/>
            </a:xfrm>
            <a:custGeom>
              <a:avLst/>
              <a:gdLst/>
              <a:ahLst/>
              <a:cxnLst>
                <a:cxn ang="0">
                  <a:pos x="1225" y="768"/>
                </a:cxn>
                <a:cxn ang="0">
                  <a:pos x="0" y="786"/>
                </a:cxn>
                <a:cxn ang="0">
                  <a:pos x="604" y="0"/>
                </a:cxn>
              </a:cxnLst>
              <a:rect l="0" t="0" r="r" b="b"/>
              <a:pathLst>
                <a:path w="1225" h="786">
                  <a:moveTo>
                    <a:pt x="1225" y="768"/>
                  </a:moveTo>
                  <a:lnTo>
                    <a:pt x="0" y="786"/>
                  </a:lnTo>
                  <a:lnTo>
                    <a:pt x="604" y="0"/>
                  </a:lnTo>
                </a:path>
              </a:pathLst>
            </a:custGeom>
            <a:noFill/>
            <a:ln w="9525" cap="flat" cmpd="sng">
              <a:solidFill>
                <a:srgbClr val="6251CB"/>
              </a:solidFill>
              <a:prstDash val="solid"/>
              <a:round/>
              <a:headEnd/>
              <a:tailEnd/>
            </a:ln>
            <a:effectLst/>
          </p:spPr>
          <p:txBody>
            <a:bodyPr wrap="none" lIns="45720" rIns="45720" anchor="ctr"/>
            <a:lstStyle/>
            <a:p>
              <a:endParaRPr lang="en-US"/>
            </a:p>
          </p:txBody>
        </p:sp>
        <p:sp>
          <p:nvSpPr>
            <p:cNvPr id="3145" name="Freeform 73"/>
            <p:cNvSpPr>
              <a:spLocks/>
            </p:cNvSpPr>
            <p:nvPr/>
          </p:nvSpPr>
          <p:spPr bwMode="auto">
            <a:xfrm>
              <a:off x="1429" y="1616"/>
              <a:ext cx="1511" cy="715"/>
            </a:xfrm>
            <a:custGeom>
              <a:avLst/>
              <a:gdLst/>
              <a:ahLst/>
              <a:cxnLst>
                <a:cxn ang="0">
                  <a:pos x="0" y="541"/>
                </a:cxn>
                <a:cxn ang="0">
                  <a:pos x="1202" y="0"/>
                </a:cxn>
              </a:cxnLst>
              <a:rect l="0" t="0" r="r" b="b"/>
              <a:pathLst>
                <a:path w="1202" h="541">
                  <a:moveTo>
                    <a:pt x="0" y="541"/>
                  </a:moveTo>
                  <a:lnTo>
                    <a:pt x="1202" y="0"/>
                  </a:lnTo>
                </a:path>
              </a:pathLst>
            </a:custGeom>
            <a:noFill/>
            <a:ln w="9525" cap="flat" cmpd="sng">
              <a:solidFill>
                <a:srgbClr val="6251C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45720" rIns="45720" anchor="ctr"/>
            <a:lstStyle/>
            <a:p>
              <a:endParaRPr lang="en-US"/>
            </a:p>
          </p:txBody>
        </p:sp>
        <p:sp>
          <p:nvSpPr>
            <p:cNvPr id="3146" name="Freeform 74"/>
            <p:cNvSpPr>
              <a:spLocks/>
            </p:cNvSpPr>
            <p:nvPr/>
          </p:nvSpPr>
          <p:spPr bwMode="auto">
            <a:xfrm>
              <a:off x="1523" y="1553"/>
              <a:ext cx="1422" cy="1404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302" y="1063"/>
                </a:cxn>
                <a:cxn ang="0">
                  <a:pos x="1127" y="51"/>
                </a:cxn>
                <a:cxn ang="0">
                  <a:pos x="0" y="3"/>
                </a:cxn>
              </a:cxnLst>
              <a:rect l="0" t="0" r="r" b="b"/>
              <a:pathLst>
                <a:path w="1127" h="1063">
                  <a:moveTo>
                    <a:pt x="2" y="0"/>
                  </a:moveTo>
                  <a:lnTo>
                    <a:pt x="302" y="1063"/>
                  </a:lnTo>
                  <a:lnTo>
                    <a:pt x="1127" y="51"/>
                  </a:lnTo>
                  <a:lnTo>
                    <a:pt x="0" y="3"/>
                  </a:lnTo>
                </a:path>
              </a:pathLst>
            </a:custGeom>
            <a:noFill/>
            <a:ln w="9525" cap="flat" cmpd="sng">
              <a:solidFill>
                <a:srgbClr val="6251CB"/>
              </a:solidFill>
              <a:prstDash val="solid"/>
              <a:round/>
              <a:headEnd/>
              <a:tailEnd/>
            </a:ln>
            <a:effectLst/>
          </p:spPr>
          <p:txBody>
            <a:bodyPr wrap="none" lIns="45720" rIns="45720" anchor="ctr"/>
            <a:lstStyle/>
            <a:p>
              <a:endParaRPr lang="en-US"/>
            </a:p>
          </p:txBody>
        </p:sp>
        <p:sp>
          <p:nvSpPr>
            <p:cNvPr id="3147" name="Freeform 75"/>
            <p:cNvSpPr>
              <a:spLocks/>
            </p:cNvSpPr>
            <p:nvPr/>
          </p:nvSpPr>
          <p:spPr bwMode="auto">
            <a:xfrm>
              <a:off x="1513" y="1292"/>
              <a:ext cx="1462" cy="1665"/>
            </a:xfrm>
            <a:custGeom>
              <a:avLst/>
              <a:gdLst/>
              <a:ahLst/>
              <a:cxnLst>
                <a:cxn ang="0">
                  <a:pos x="0" y="201"/>
                </a:cxn>
                <a:cxn ang="0">
                  <a:pos x="1160" y="771"/>
                </a:cxn>
                <a:cxn ang="0">
                  <a:pos x="320" y="1261"/>
                </a:cxn>
                <a:cxn ang="0">
                  <a:pos x="531" y="0"/>
                </a:cxn>
                <a:cxn ang="0">
                  <a:pos x="951" y="1225"/>
                </a:cxn>
                <a:cxn ang="0">
                  <a:pos x="0" y="201"/>
                </a:cxn>
              </a:cxnLst>
              <a:rect l="0" t="0" r="r" b="b"/>
              <a:pathLst>
                <a:path w="1160" h="1261">
                  <a:moveTo>
                    <a:pt x="0" y="201"/>
                  </a:moveTo>
                  <a:lnTo>
                    <a:pt x="1160" y="771"/>
                  </a:lnTo>
                  <a:lnTo>
                    <a:pt x="320" y="1261"/>
                  </a:lnTo>
                  <a:lnTo>
                    <a:pt x="531" y="0"/>
                  </a:lnTo>
                  <a:lnTo>
                    <a:pt x="951" y="1225"/>
                  </a:lnTo>
                  <a:lnTo>
                    <a:pt x="0" y="201"/>
                  </a:lnTo>
                  <a:close/>
                </a:path>
              </a:pathLst>
            </a:custGeom>
            <a:noFill/>
            <a:ln w="9525" cap="flat" cmpd="sng">
              <a:solidFill>
                <a:srgbClr val="6251CB"/>
              </a:solidFill>
              <a:prstDash val="solid"/>
              <a:round/>
              <a:headEnd/>
              <a:tailEnd/>
            </a:ln>
            <a:effectLst/>
          </p:spPr>
          <p:txBody>
            <a:bodyPr wrap="none" lIns="45720" rIns="45720" anchor="ctr"/>
            <a:lstStyle/>
            <a:p>
              <a:endParaRPr lang="en-US"/>
            </a:p>
          </p:txBody>
        </p:sp>
        <p:sp>
          <p:nvSpPr>
            <p:cNvPr id="3148" name="Line 76"/>
            <p:cNvSpPr>
              <a:spLocks noChangeShapeType="1"/>
            </p:cNvSpPr>
            <p:nvPr/>
          </p:nvSpPr>
          <p:spPr bwMode="auto">
            <a:xfrm flipV="1">
              <a:off x="2715" y="1622"/>
              <a:ext cx="225" cy="1276"/>
            </a:xfrm>
            <a:prstGeom prst="line">
              <a:avLst/>
            </a:prstGeom>
            <a:noFill/>
            <a:ln w="9525">
              <a:solidFill>
                <a:srgbClr val="6251CB"/>
              </a:solidFill>
              <a:round/>
              <a:headEnd/>
              <a:tailEnd/>
            </a:ln>
            <a:effectLst/>
          </p:spPr>
          <p:txBody>
            <a:bodyPr wrap="none" lIns="45720" rIns="45720" anchor="ctr"/>
            <a:lstStyle/>
            <a:p>
              <a:endParaRPr lang="en-US"/>
            </a:p>
          </p:txBody>
        </p:sp>
        <p:sp>
          <p:nvSpPr>
            <p:cNvPr id="3149" name="Line 77"/>
            <p:cNvSpPr>
              <a:spLocks noChangeShapeType="1"/>
            </p:cNvSpPr>
            <p:nvPr/>
          </p:nvSpPr>
          <p:spPr bwMode="auto">
            <a:xfrm>
              <a:off x="2185" y="1292"/>
              <a:ext cx="794" cy="1019"/>
            </a:xfrm>
            <a:prstGeom prst="line">
              <a:avLst/>
            </a:prstGeom>
            <a:noFill/>
            <a:ln w="9525">
              <a:solidFill>
                <a:srgbClr val="6251CB"/>
              </a:solidFill>
              <a:round/>
              <a:headEnd/>
              <a:tailEnd/>
            </a:ln>
            <a:effectLst/>
          </p:spPr>
          <p:txBody>
            <a:bodyPr wrap="none" lIns="45720" rIns="45720" anchor="ctr"/>
            <a:lstStyle/>
            <a:p>
              <a:endParaRPr lang="en-US"/>
            </a:p>
          </p:txBody>
        </p:sp>
        <p:sp>
          <p:nvSpPr>
            <p:cNvPr id="3150" name="Oval 78"/>
            <p:cNvSpPr>
              <a:spLocks noChangeArrowheads="1"/>
            </p:cNvSpPr>
            <p:nvPr/>
          </p:nvSpPr>
          <p:spPr bwMode="auto">
            <a:xfrm>
              <a:off x="1627" y="1509"/>
              <a:ext cx="1208" cy="1248"/>
            </a:xfrm>
            <a:prstGeom prst="ellipse">
              <a:avLst/>
            </a:prstGeom>
            <a:gradFill rotWithShape="1">
              <a:gsLst>
                <a:gs pos="0">
                  <a:srgbClr val="EBEAFA">
                    <a:alpha val="49001"/>
                  </a:srgbClr>
                </a:gs>
                <a:gs pos="100000">
                  <a:srgbClr val="CFCCF4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lIns="31221" tIns="31221" rIns="31221" bIns="31221" anchor="ctr"/>
            <a:lstStyle/>
            <a:p>
              <a:pPr algn="ctr" defTabSz="660400" eaLnBrk="0" hangingPunct="0">
                <a:lnSpc>
                  <a:spcPct val="90000"/>
                </a:lnSpc>
              </a:pPr>
              <a:endParaRPr lang="en-US" sz="1200" b="1">
                <a:latin typeface="Arial Narrow" pitchFamily="34" charset="0"/>
              </a:endParaRPr>
            </a:p>
          </p:txBody>
        </p:sp>
        <p:sp>
          <p:nvSpPr>
            <p:cNvPr id="3151" name="Rectangle 79"/>
            <p:cNvSpPr>
              <a:spLocks noChangeArrowheads="1"/>
            </p:cNvSpPr>
            <p:nvPr/>
          </p:nvSpPr>
          <p:spPr bwMode="auto">
            <a:xfrm>
              <a:off x="1633" y="2040"/>
              <a:ext cx="1193" cy="4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31221" tIns="31221" rIns="31221" bIns="31221">
              <a:spAutoFit/>
            </a:bodyPr>
            <a:lstStyle/>
            <a:p>
              <a:pPr algn="ctr" defTabSz="660400" eaLnBrk="0" hangingPunct="0">
                <a:lnSpc>
                  <a:spcPct val="90000"/>
                </a:lnSpc>
              </a:pPr>
              <a:r>
                <a:rPr lang="en-US" sz="1200" b="1" dirty="0"/>
                <a:t>Core Competencies</a:t>
              </a:r>
            </a:p>
            <a:p>
              <a:pPr algn="ctr" defTabSz="660400" eaLnBrk="0" hangingPunct="0">
                <a:lnSpc>
                  <a:spcPct val="90000"/>
                </a:lnSpc>
              </a:pPr>
              <a:r>
                <a:rPr lang="en-US" sz="1200" b="1" dirty="0"/>
                <a:t>and Values</a:t>
              </a:r>
            </a:p>
          </p:txBody>
        </p:sp>
        <p:sp>
          <p:nvSpPr>
            <p:cNvPr id="3152" name="Rectangle 80"/>
            <p:cNvSpPr>
              <a:spLocks noChangeArrowheads="1"/>
            </p:cNvSpPr>
            <p:nvPr/>
          </p:nvSpPr>
          <p:spPr bwMode="auto">
            <a:xfrm>
              <a:off x="1703" y="1604"/>
              <a:ext cx="1057" cy="4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31221" tIns="31221" rIns="31221" bIns="31221">
              <a:spAutoFit/>
            </a:bodyPr>
            <a:lstStyle/>
            <a:p>
              <a:pPr algn="ctr" defTabSz="660400" eaLnBrk="0" hangingPunct="0">
                <a:lnSpc>
                  <a:spcPct val="90000"/>
                </a:lnSpc>
              </a:pPr>
              <a:r>
                <a:rPr lang="en-US" sz="1200" b="1"/>
                <a:t>Mission and Organizational Goals</a:t>
              </a:r>
            </a:p>
          </p:txBody>
        </p:sp>
        <p:pic>
          <p:nvPicPr>
            <p:cNvPr id="3153" name="Picture 81" descr="purple button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32" y="1926"/>
              <a:ext cx="1089" cy="914"/>
            </a:xfrm>
            <a:prstGeom prst="rect">
              <a:avLst/>
            </a:prstGeom>
            <a:noFill/>
          </p:spPr>
        </p:pic>
        <p:pic>
          <p:nvPicPr>
            <p:cNvPr id="3154" name="Picture 82" descr="purple button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648" y="480"/>
              <a:ext cx="1089" cy="915"/>
            </a:xfrm>
            <a:prstGeom prst="rect">
              <a:avLst/>
            </a:prstGeom>
            <a:noFill/>
          </p:spPr>
        </p:pic>
        <p:pic>
          <p:nvPicPr>
            <p:cNvPr id="3155" name="Picture 83" descr="purple button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776" y="922"/>
              <a:ext cx="1092" cy="915"/>
            </a:xfrm>
            <a:prstGeom prst="rect">
              <a:avLst/>
            </a:prstGeom>
            <a:noFill/>
          </p:spPr>
        </p:pic>
        <p:pic>
          <p:nvPicPr>
            <p:cNvPr id="3156" name="Picture 84" descr="purple button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11" y="903"/>
              <a:ext cx="1093" cy="912"/>
            </a:xfrm>
            <a:prstGeom prst="rect">
              <a:avLst/>
            </a:prstGeom>
            <a:noFill/>
          </p:spPr>
        </p:pic>
        <p:sp>
          <p:nvSpPr>
            <p:cNvPr id="3157" name="Rectangle 85"/>
            <p:cNvSpPr>
              <a:spLocks noChangeArrowheads="1"/>
            </p:cNvSpPr>
            <p:nvPr/>
          </p:nvSpPr>
          <p:spPr bwMode="auto">
            <a:xfrm>
              <a:off x="1870" y="735"/>
              <a:ext cx="656" cy="2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31221" tIns="31221" rIns="31221" bIns="31221">
              <a:spAutoFit/>
            </a:bodyPr>
            <a:lstStyle/>
            <a:p>
              <a:pPr algn="ctr" defTabSz="660400" eaLnBrk="0" hangingPunct="0">
                <a:lnSpc>
                  <a:spcPct val="80000"/>
                </a:lnSpc>
              </a:pPr>
              <a:r>
                <a:rPr lang="en-US" sz="1200" b="1">
                  <a:cs typeface="Arial" charset="0"/>
                </a:rPr>
                <a:t>Workforce</a:t>
              </a:r>
              <a:br>
                <a:rPr lang="en-US" sz="1200" b="1">
                  <a:cs typeface="Arial" charset="0"/>
                </a:rPr>
              </a:br>
              <a:r>
                <a:rPr lang="en-US" sz="1200" b="1">
                  <a:cs typeface="Arial" charset="0"/>
                </a:rPr>
                <a:t>Planning</a:t>
              </a:r>
            </a:p>
          </p:txBody>
        </p:sp>
        <p:sp>
          <p:nvSpPr>
            <p:cNvPr id="3158" name="Rectangle 86"/>
            <p:cNvSpPr>
              <a:spLocks noChangeArrowheads="1"/>
            </p:cNvSpPr>
            <p:nvPr/>
          </p:nvSpPr>
          <p:spPr bwMode="auto">
            <a:xfrm>
              <a:off x="2863" y="1165"/>
              <a:ext cx="932" cy="39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31221" tIns="31221" rIns="31221" bIns="31221">
              <a:spAutoFit/>
            </a:bodyPr>
            <a:lstStyle/>
            <a:p>
              <a:pPr algn="ctr" defTabSz="660400" eaLnBrk="0" hangingPunct="0">
                <a:lnSpc>
                  <a:spcPct val="80000"/>
                </a:lnSpc>
              </a:pPr>
              <a:r>
                <a:rPr lang="en-US" sz="1200" b="1">
                  <a:cs typeface="Arial" charset="0"/>
                </a:rPr>
                <a:t>Sourcing, Recruiting, Selecting</a:t>
              </a:r>
            </a:p>
          </p:txBody>
        </p:sp>
        <p:sp>
          <p:nvSpPr>
            <p:cNvPr id="3159" name="Rectangle 87"/>
            <p:cNvSpPr>
              <a:spLocks noChangeArrowheads="1"/>
            </p:cNvSpPr>
            <p:nvPr/>
          </p:nvSpPr>
          <p:spPr bwMode="auto">
            <a:xfrm>
              <a:off x="2981" y="2212"/>
              <a:ext cx="921" cy="2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31221" tIns="31221" rIns="31221" bIns="31221">
              <a:spAutoFit/>
            </a:bodyPr>
            <a:lstStyle/>
            <a:p>
              <a:pPr algn="ctr" defTabSz="660400" eaLnBrk="0" hangingPunct="0">
                <a:lnSpc>
                  <a:spcPct val="80000"/>
                </a:lnSpc>
              </a:pPr>
              <a:r>
                <a:rPr lang="en-US" sz="1200" b="1">
                  <a:cs typeface="Arial" charset="0"/>
                </a:rPr>
                <a:t>Performance Management</a:t>
              </a:r>
            </a:p>
          </p:txBody>
        </p:sp>
        <p:sp>
          <p:nvSpPr>
            <p:cNvPr id="3160" name="Rectangle 88"/>
            <p:cNvSpPr>
              <a:spLocks noChangeArrowheads="1"/>
            </p:cNvSpPr>
            <p:nvPr/>
          </p:nvSpPr>
          <p:spPr bwMode="auto">
            <a:xfrm>
              <a:off x="687" y="1186"/>
              <a:ext cx="925" cy="2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31221" tIns="31221" rIns="31221" bIns="31221">
              <a:spAutoFit/>
            </a:bodyPr>
            <a:lstStyle/>
            <a:p>
              <a:pPr algn="ctr" defTabSz="660400" eaLnBrk="0" hangingPunct="0">
                <a:lnSpc>
                  <a:spcPct val="80000"/>
                </a:lnSpc>
              </a:pPr>
              <a:r>
                <a:rPr lang="en-US" sz="1200" b="1">
                  <a:cs typeface="Arial" charset="0"/>
                </a:rPr>
                <a:t>Leadership Development</a:t>
              </a:r>
            </a:p>
          </p:txBody>
        </p:sp>
        <p:sp>
          <p:nvSpPr>
            <p:cNvPr id="3161" name="Rectangle 89"/>
            <p:cNvSpPr>
              <a:spLocks noChangeArrowheads="1"/>
            </p:cNvSpPr>
            <p:nvPr/>
          </p:nvSpPr>
          <p:spPr bwMode="auto">
            <a:xfrm>
              <a:off x="487" y="2239"/>
              <a:ext cx="920" cy="2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31221" tIns="31221" rIns="31221" bIns="31221">
              <a:spAutoFit/>
            </a:bodyPr>
            <a:lstStyle/>
            <a:p>
              <a:pPr algn="ctr" defTabSz="660400" eaLnBrk="0" hangingPunct="0">
                <a:lnSpc>
                  <a:spcPct val="80000"/>
                </a:lnSpc>
              </a:pPr>
              <a:r>
                <a:rPr lang="en-US" sz="1200" b="1">
                  <a:cs typeface="Arial" charset="0"/>
                </a:rPr>
                <a:t>Separation &amp; Sustainment</a:t>
              </a:r>
            </a:p>
          </p:txBody>
        </p:sp>
        <p:pic>
          <p:nvPicPr>
            <p:cNvPr id="3162" name="Picture 90" descr="purple button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058" y="2799"/>
              <a:ext cx="1089" cy="916"/>
            </a:xfrm>
            <a:prstGeom prst="rect">
              <a:avLst/>
            </a:prstGeom>
            <a:noFill/>
          </p:spPr>
        </p:pic>
        <p:sp>
          <p:nvSpPr>
            <p:cNvPr id="3163" name="Rectangle 91"/>
            <p:cNvSpPr>
              <a:spLocks noChangeArrowheads="1"/>
            </p:cNvSpPr>
            <p:nvPr/>
          </p:nvSpPr>
          <p:spPr bwMode="auto">
            <a:xfrm>
              <a:off x="1131" y="3133"/>
              <a:ext cx="929" cy="2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31221" tIns="31221" rIns="31221" bIns="31221">
              <a:spAutoFit/>
            </a:bodyPr>
            <a:lstStyle/>
            <a:p>
              <a:pPr algn="ctr" defTabSz="660400" eaLnBrk="0" hangingPunct="0">
                <a:lnSpc>
                  <a:spcPct val="80000"/>
                </a:lnSpc>
              </a:pPr>
              <a:r>
                <a:rPr lang="en-US" sz="1200" b="1">
                  <a:cs typeface="Arial" charset="0"/>
                </a:rPr>
                <a:t>Succession Management</a:t>
              </a:r>
            </a:p>
          </p:txBody>
        </p:sp>
        <p:sp>
          <p:nvSpPr>
            <p:cNvPr id="3164" name="Rectangle 92"/>
            <p:cNvSpPr>
              <a:spLocks noChangeArrowheads="1"/>
            </p:cNvSpPr>
            <p:nvPr/>
          </p:nvSpPr>
          <p:spPr bwMode="auto">
            <a:xfrm>
              <a:off x="1689" y="2491"/>
              <a:ext cx="1193" cy="1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31221" tIns="31221" rIns="31221" bIns="31221">
              <a:spAutoFit/>
            </a:bodyPr>
            <a:lstStyle/>
            <a:p>
              <a:pPr algn="ctr" defTabSz="660400" eaLnBrk="0" hangingPunct="0">
                <a:lnSpc>
                  <a:spcPct val="90000"/>
                </a:lnSpc>
              </a:pPr>
              <a:r>
                <a:rPr lang="en-US" sz="1200" b="1" dirty="0"/>
                <a:t>Culture</a:t>
              </a:r>
            </a:p>
          </p:txBody>
        </p:sp>
        <p:pic>
          <p:nvPicPr>
            <p:cNvPr id="3165" name="Picture 93" descr="purple button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369" y="2836"/>
              <a:ext cx="1089" cy="915"/>
            </a:xfrm>
            <a:prstGeom prst="rect">
              <a:avLst/>
            </a:prstGeom>
            <a:noFill/>
          </p:spPr>
        </p:pic>
        <p:sp>
          <p:nvSpPr>
            <p:cNvPr id="3166" name="Rectangle 94"/>
            <p:cNvSpPr>
              <a:spLocks noChangeArrowheads="1"/>
            </p:cNvSpPr>
            <p:nvPr/>
          </p:nvSpPr>
          <p:spPr bwMode="auto">
            <a:xfrm>
              <a:off x="2426" y="3197"/>
              <a:ext cx="974" cy="1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31221" tIns="31221" rIns="31221" bIns="31221">
              <a:spAutoFit/>
            </a:bodyPr>
            <a:lstStyle/>
            <a:p>
              <a:pPr algn="ctr" defTabSz="660400" eaLnBrk="0" hangingPunct="0">
                <a:lnSpc>
                  <a:spcPct val="80000"/>
                </a:lnSpc>
              </a:pPr>
              <a:r>
                <a:rPr lang="en-US" sz="1200" b="1">
                  <a:cs typeface="Arial" charset="0"/>
                </a:rPr>
                <a:t>Compensation</a:t>
              </a:r>
            </a:p>
          </p:txBody>
        </p:sp>
      </p:grpSp>
      <p:pic>
        <p:nvPicPr>
          <p:cNvPr id="37" name="Picture 27" descr="MCj0439805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4481269" y="5118250"/>
            <a:ext cx="1538287" cy="963612"/>
          </a:xfrm>
          <a:prstGeom prst="rect">
            <a:avLst/>
          </a:prstGeom>
          <a:noFill/>
        </p:spPr>
      </p:pic>
      <p:sp>
        <p:nvSpPr>
          <p:cNvPr id="3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08813" y="6370638"/>
            <a:ext cx="2133600" cy="476250"/>
          </a:xfrm>
        </p:spPr>
        <p:txBody>
          <a:bodyPr/>
          <a:lstStyle/>
          <a:p>
            <a:fld id="{B8E54028-B391-461B-9BAC-88F3790AD604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34" charset="0"/>
              </a:rPr>
              <a:t>Onboarding Program: At A Glance*</a:t>
            </a:r>
          </a:p>
        </p:txBody>
      </p:sp>
      <p:sp>
        <p:nvSpPr>
          <p:cNvPr id="181257" name="Text Box 9"/>
          <p:cNvSpPr txBox="1">
            <a:spLocks noChangeArrowheads="1"/>
          </p:cNvSpPr>
          <p:nvPr/>
        </p:nvSpPr>
        <p:spPr bwMode="auto">
          <a:xfrm>
            <a:off x="7604125" y="3336925"/>
            <a:ext cx="1379538" cy="2905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300" b="1">
                <a:solidFill>
                  <a:schemeClr val="bg1"/>
                </a:solidFill>
              </a:rPr>
              <a:t>1</a:t>
            </a:r>
            <a:r>
              <a:rPr lang="en-US" sz="1300" b="1" baseline="30000">
                <a:solidFill>
                  <a:schemeClr val="bg1"/>
                </a:solidFill>
              </a:rPr>
              <a:t>st</a:t>
            </a:r>
            <a:r>
              <a:rPr lang="en-US" sz="1300" b="1">
                <a:solidFill>
                  <a:schemeClr val="bg1"/>
                </a:solidFill>
              </a:rPr>
              <a:t> Year</a:t>
            </a:r>
          </a:p>
        </p:txBody>
      </p:sp>
      <p:sp>
        <p:nvSpPr>
          <p:cNvPr id="181258" name="Text Box 10"/>
          <p:cNvSpPr txBox="1">
            <a:spLocks noChangeArrowheads="1"/>
          </p:cNvSpPr>
          <p:nvPr/>
        </p:nvSpPr>
        <p:spPr bwMode="auto">
          <a:xfrm>
            <a:off x="2255838" y="3336925"/>
            <a:ext cx="855662" cy="2905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300" b="1">
                <a:solidFill>
                  <a:schemeClr val="bg1"/>
                </a:solidFill>
              </a:rPr>
              <a:t>1</a:t>
            </a:r>
            <a:r>
              <a:rPr lang="en-US" sz="1300" b="1" baseline="30000">
                <a:solidFill>
                  <a:schemeClr val="bg1"/>
                </a:solidFill>
              </a:rPr>
              <a:t>st</a:t>
            </a:r>
            <a:r>
              <a:rPr lang="en-US" sz="1300" b="1">
                <a:solidFill>
                  <a:schemeClr val="bg1"/>
                </a:solidFill>
              </a:rPr>
              <a:t> Week</a:t>
            </a:r>
          </a:p>
        </p:txBody>
      </p:sp>
      <p:sp>
        <p:nvSpPr>
          <p:cNvPr id="181259" name="Text Box 11"/>
          <p:cNvSpPr txBox="1">
            <a:spLocks noChangeArrowheads="1"/>
          </p:cNvSpPr>
          <p:nvPr/>
        </p:nvSpPr>
        <p:spPr bwMode="auto">
          <a:xfrm>
            <a:off x="6186488" y="3336925"/>
            <a:ext cx="1196975" cy="2905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300" b="1">
                <a:solidFill>
                  <a:schemeClr val="bg1"/>
                </a:solidFill>
              </a:rPr>
              <a:t>First 90 days</a:t>
            </a:r>
          </a:p>
        </p:txBody>
      </p:sp>
      <p:sp>
        <p:nvSpPr>
          <p:cNvPr id="181282" name="Text Box 34"/>
          <p:cNvSpPr txBox="1">
            <a:spLocks noChangeArrowheads="1"/>
          </p:cNvSpPr>
          <p:nvPr/>
        </p:nvSpPr>
        <p:spPr bwMode="auto">
          <a:xfrm>
            <a:off x="639763" y="3336925"/>
            <a:ext cx="625475" cy="2905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300" b="1">
                <a:solidFill>
                  <a:schemeClr val="bg1"/>
                </a:solidFill>
              </a:rPr>
              <a:t>Day 1</a:t>
            </a:r>
          </a:p>
        </p:txBody>
      </p:sp>
      <p:sp>
        <p:nvSpPr>
          <p:cNvPr id="181283" name="Text Box 35"/>
          <p:cNvSpPr txBox="1">
            <a:spLocks noChangeArrowheads="1"/>
          </p:cNvSpPr>
          <p:nvPr/>
        </p:nvSpPr>
        <p:spPr bwMode="auto">
          <a:xfrm>
            <a:off x="4098925" y="3336925"/>
            <a:ext cx="1196975" cy="2905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300" b="1">
                <a:solidFill>
                  <a:schemeClr val="bg1"/>
                </a:solidFill>
              </a:rPr>
              <a:t>First 30 days</a:t>
            </a:r>
          </a:p>
        </p:txBody>
      </p:sp>
      <p:sp>
        <p:nvSpPr>
          <p:cNvPr id="181284" name="Text Box 36"/>
          <p:cNvSpPr txBox="1">
            <a:spLocks noChangeArrowheads="1"/>
          </p:cNvSpPr>
          <p:nvPr/>
        </p:nvSpPr>
        <p:spPr bwMode="auto">
          <a:xfrm>
            <a:off x="120650" y="6019800"/>
            <a:ext cx="483235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>
                <a:latin typeface="Calibri" pitchFamily="34" charset="0"/>
              </a:rPr>
              <a:t>*List illustrates sampling of key activities, processes and services at each interval</a:t>
            </a:r>
          </a:p>
        </p:txBody>
      </p:sp>
      <p:sp>
        <p:nvSpPr>
          <p:cNvPr id="181326" name="Text Box 78"/>
          <p:cNvSpPr txBox="1">
            <a:spLocks noChangeArrowheads="1"/>
          </p:cNvSpPr>
          <p:nvPr/>
        </p:nvSpPr>
        <p:spPr bwMode="auto">
          <a:xfrm>
            <a:off x="250825" y="1414046"/>
            <a:ext cx="8621713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 dirty="0" smtClean="0">
                <a:solidFill>
                  <a:srgbClr val="151C77"/>
                </a:solidFill>
                <a:latin typeface="Calibri" pitchFamily="34" charset="0"/>
              </a:rPr>
              <a:t>Initiated </a:t>
            </a:r>
            <a:r>
              <a:rPr lang="en-US" sz="1600" dirty="0">
                <a:solidFill>
                  <a:srgbClr val="151C77"/>
                </a:solidFill>
                <a:latin typeface="Calibri" pitchFamily="34" charset="0"/>
              </a:rPr>
              <a:t>by </a:t>
            </a:r>
            <a:r>
              <a:rPr lang="en-US" sz="1600" dirty="0" smtClean="0">
                <a:solidFill>
                  <a:srgbClr val="151C77"/>
                </a:solidFill>
                <a:latin typeface="Calibri" pitchFamily="34" charset="0"/>
              </a:rPr>
              <a:t>Selecting Official and Command POC in partnership with EMPO</a:t>
            </a:r>
            <a:endParaRPr lang="en-US" sz="1600" dirty="0">
              <a:solidFill>
                <a:srgbClr val="151C77"/>
              </a:solidFill>
              <a:latin typeface="Calibri" pitchFamily="34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11137" y="1828800"/>
            <a:ext cx="8829676" cy="4171950"/>
            <a:chOff x="211137" y="1828800"/>
            <a:chExt cx="8829676" cy="4171950"/>
          </a:xfrm>
        </p:grpSpPr>
        <p:sp>
          <p:nvSpPr>
            <p:cNvPr id="181254" name="Rectangle 6"/>
            <p:cNvSpPr>
              <a:spLocks noChangeArrowheads="1"/>
            </p:cNvSpPr>
            <p:nvPr/>
          </p:nvSpPr>
          <p:spPr bwMode="auto">
            <a:xfrm>
              <a:off x="212725" y="4318000"/>
              <a:ext cx="8826500" cy="139700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88" name="Rectangle 40"/>
            <p:cNvSpPr>
              <a:spLocks noChangeArrowheads="1"/>
            </p:cNvSpPr>
            <p:nvPr/>
          </p:nvSpPr>
          <p:spPr bwMode="auto">
            <a:xfrm>
              <a:off x="212725" y="2819400"/>
              <a:ext cx="8826500" cy="554038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300" name="Text Box 52"/>
            <p:cNvSpPr txBox="1">
              <a:spLocks noChangeArrowheads="1"/>
            </p:cNvSpPr>
            <p:nvPr/>
          </p:nvSpPr>
          <p:spPr bwMode="auto">
            <a:xfrm>
              <a:off x="212725" y="1828800"/>
              <a:ext cx="8826500" cy="307777"/>
            </a:xfrm>
            <a:prstGeom prst="rect">
              <a:avLst/>
            </a:prstGeom>
            <a:solidFill>
              <a:srgbClr val="151C77"/>
            </a:solidFill>
            <a:ln w="22225" algn="ctr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Calibri" pitchFamily="34" charset="0"/>
                </a:rPr>
                <a:t>Before Selection is Made – Interview onsite to review mission, vision, job &amp; tour organization</a:t>
              </a:r>
            </a:p>
          </p:txBody>
        </p:sp>
        <p:sp>
          <p:nvSpPr>
            <p:cNvPr id="181305" name="Text Box 57"/>
            <p:cNvSpPr txBox="1">
              <a:spLocks noChangeArrowheads="1"/>
            </p:cNvSpPr>
            <p:nvPr/>
          </p:nvSpPr>
          <p:spPr bwMode="auto">
            <a:xfrm>
              <a:off x="212725" y="2133600"/>
              <a:ext cx="8826500" cy="730969"/>
            </a:xfrm>
            <a:prstGeom prst="rect">
              <a:avLst/>
            </a:prstGeom>
            <a:solidFill>
              <a:srgbClr val="151C77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342900" indent="-342900" algn="ctr">
                <a:spcBef>
                  <a:spcPct val="50000"/>
                </a:spcBef>
              </a:pPr>
              <a:r>
                <a:rPr lang="en-US" sz="1400" b="1" dirty="0">
                  <a:solidFill>
                    <a:schemeClr val="bg1"/>
                  </a:solidFill>
                  <a:latin typeface="Calibri" pitchFamily="34" charset="0"/>
                </a:rPr>
                <a:t>Command Makes Selection – Processes to Complete Before Day 1</a:t>
              </a:r>
            </a:p>
            <a:p>
              <a:pPr marL="342900" indent="-342900" algn="ctr">
                <a:spcBef>
                  <a:spcPct val="50000"/>
                </a:spcBef>
              </a:pPr>
              <a:r>
                <a:rPr lang="en-US" sz="1100" dirty="0">
                  <a:solidFill>
                    <a:schemeClr val="bg1"/>
                  </a:solidFill>
                  <a:latin typeface="Calibri" pitchFamily="34" charset="0"/>
                </a:rPr>
                <a:t>(1) Offer letter/Welcome handbook (2) Security/Drug Test (3) Set up office, computer and phone (4) Assign Sponsor/Peer Advisor (5) Contact Employee for Q&amp;A (6) Schedule office visit and meet-n-greet with </a:t>
              </a:r>
              <a:r>
                <a:rPr lang="en-US" sz="1100" dirty="0" smtClean="0">
                  <a:solidFill>
                    <a:schemeClr val="bg1"/>
                  </a:solidFill>
                  <a:latin typeface="Calibri" pitchFamily="34" charset="0"/>
                </a:rPr>
                <a:t>Execs/Staff </a:t>
              </a:r>
              <a:r>
                <a:rPr lang="en-US" sz="1100" dirty="0">
                  <a:solidFill>
                    <a:schemeClr val="bg1"/>
                  </a:solidFill>
                  <a:latin typeface="Calibri" pitchFamily="34" charset="0"/>
                </a:rPr>
                <a:t>(7) Communicate required Executive learning curriculum</a:t>
              </a:r>
            </a:p>
          </p:txBody>
        </p:sp>
        <p:sp>
          <p:nvSpPr>
            <p:cNvPr id="181311" name="Text Box 63"/>
            <p:cNvSpPr txBox="1">
              <a:spLocks noChangeArrowheads="1"/>
            </p:cNvSpPr>
            <p:nvPr/>
          </p:nvSpPr>
          <p:spPr bwMode="auto">
            <a:xfrm>
              <a:off x="7604125" y="2971800"/>
              <a:ext cx="1379538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Calibri" pitchFamily="34" charset="0"/>
                </a:rPr>
                <a:t>1</a:t>
              </a:r>
              <a:r>
                <a:rPr lang="en-US" sz="1400" b="1" baseline="30000" dirty="0">
                  <a:solidFill>
                    <a:schemeClr val="bg1"/>
                  </a:solidFill>
                  <a:latin typeface="Calibri" pitchFamily="34" charset="0"/>
                </a:rPr>
                <a:t>st</a:t>
              </a:r>
              <a:r>
                <a:rPr lang="en-US" sz="1400" b="1" dirty="0">
                  <a:solidFill>
                    <a:schemeClr val="bg1"/>
                  </a:solidFill>
                  <a:latin typeface="Calibri" pitchFamily="34" charset="0"/>
                </a:rPr>
                <a:t> Year</a:t>
              </a:r>
            </a:p>
          </p:txBody>
        </p:sp>
        <p:sp>
          <p:nvSpPr>
            <p:cNvPr id="181312" name="Text Box 64"/>
            <p:cNvSpPr txBox="1">
              <a:spLocks noChangeArrowheads="1"/>
            </p:cNvSpPr>
            <p:nvPr/>
          </p:nvSpPr>
          <p:spPr bwMode="auto">
            <a:xfrm>
              <a:off x="2409506" y="2971800"/>
              <a:ext cx="827727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Calibri" pitchFamily="34" charset="0"/>
                </a:rPr>
                <a:t>1</a:t>
              </a:r>
              <a:r>
                <a:rPr lang="en-US" sz="1400" b="1" baseline="30000" dirty="0">
                  <a:solidFill>
                    <a:schemeClr val="bg1"/>
                  </a:solidFill>
                  <a:latin typeface="Calibri" pitchFamily="34" charset="0"/>
                </a:rPr>
                <a:t>st</a:t>
              </a:r>
              <a:r>
                <a:rPr lang="en-US" sz="1400" b="1" dirty="0">
                  <a:solidFill>
                    <a:schemeClr val="bg1"/>
                  </a:solidFill>
                  <a:latin typeface="Calibri" pitchFamily="34" charset="0"/>
                </a:rPr>
                <a:t> Week</a:t>
              </a:r>
            </a:p>
          </p:txBody>
        </p:sp>
        <p:sp>
          <p:nvSpPr>
            <p:cNvPr id="181313" name="Text Box 65"/>
            <p:cNvSpPr txBox="1">
              <a:spLocks noChangeArrowheads="1"/>
            </p:cNvSpPr>
            <p:nvPr/>
          </p:nvSpPr>
          <p:spPr bwMode="auto">
            <a:xfrm>
              <a:off x="6216986" y="2971800"/>
              <a:ext cx="1105817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Calibri" pitchFamily="34" charset="0"/>
                </a:rPr>
                <a:t>First 90 days</a:t>
              </a:r>
            </a:p>
          </p:txBody>
        </p:sp>
        <p:sp>
          <p:nvSpPr>
            <p:cNvPr id="181314" name="Text Box 66"/>
            <p:cNvSpPr txBox="1">
              <a:spLocks noChangeArrowheads="1"/>
            </p:cNvSpPr>
            <p:nvPr/>
          </p:nvSpPr>
          <p:spPr bwMode="auto">
            <a:xfrm>
              <a:off x="7604125" y="3352800"/>
              <a:ext cx="1436688" cy="2377574"/>
            </a:xfrm>
            <a:prstGeom prst="rect">
              <a:avLst/>
            </a:prstGeom>
            <a:solidFill>
              <a:schemeClr val="accent2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Aft>
                  <a:spcPct val="50000"/>
                </a:spcAft>
                <a:buFontTx/>
                <a:buChar char="•"/>
              </a:pPr>
              <a:r>
                <a:rPr lang="en-US" sz="900" dirty="0">
                  <a:latin typeface="Calibri" pitchFamily="34" charset="0"/>
                </a:rPr>
                <a:t>Ongoing learning &amp; development</a:t>
              </a:r>
            </a:p>
            <a:p>
              <a:pPr>
                <a:spcAft>
                  <a:spcPct val="50000"/>
                </a:spcAft>
                <a:buFontTx/>
                <a:buChar char="•"/>
              </a:pPr>
              <a:r>
                <a:rPr lang="en-US" sz="900" dirty="0" smtClean="0">
                  <a:latin typeface="Calibri" pitchFamily="34" charset="0"/>
                </a:rPr>
                <a:t>Exec broadens networks</a:t>
              </a:r>
            </a:p>
            <a:p>
              <a:pPr>
                <a:spcAft>
                  <a:spcPct val="50000"/>
                </a:spcAft>
                <a:buFontTx/>
                <a:buChar char="•"/>
              </a:pPr>
              <a:r>
                <a:rPr lang="en-US" sz="900" dirty="0" smtClean="0">
                  <a:latin typeface="Calibri" pitchFamily="34" charset="0"/>
                </a:rPr>
                <a:t>Succession Management role/responsibilities</a:t>
              </a:r>
              <a:endParaRPr lang="en-US" sz="900" dirty="0">
                <a:latin typeface="Calibri" pitchFamily="34" charset="0"/>
              </a:endParaRPr>
            </a:p>
            <a:p>
              <a:pPr>
                <a:spcAft>
                  <a:spcPct val="50000"/>
                </a:spcAft>
                <a:buFontTx/>
                <a:buChar char="•"/>
              </a:pPr>
              <a:r>
                <a:rPr lang="en-US" sz="900" dirty="0">
                  <a:latin typeface="Calibri" pitchFamily="34" charset="0"/>
                </a:rPr>
                <a:t>Exec assesses performance and provides feedback</a:t>
              </a:r>
            </a:p>
            <a:p>
              <a:pPr>
                <a:spcAft>
                  <a:spcPct val="50000"/>
                </a:spcAft>
                <a:buFontTx/>
                <a:buChar char="•"/>
              </a:pPr>
              <a:r>
                <a:rPr lang="en-US" sz="900" dirty="0">
                  <a:latin typeface="Calibri" pitchFamily="34" charset="0"/>
                </a:rPr>
                <a:t>Remind Exec at 6 &amp; 12 month mark to conduct performance reviews</a:t>
              </a:r>
            </a:p>
            <a:p>
              <a:pPr>
                <a:spcAft>
                  <a:spcPct val="50000"/>
                </a:spcAft>
                <a:buFontTx/>
                <a:buChar char="•"/>
              </a:pPr>
              <a:r>
                <a:rPr lang="en-US" sz="900" dirty="0" smtClean="0">
                  <a:latin typeface="Calibri" pitchFamily="34" charset="0"/>
                </a:rPr>
                <a:t>Onboarding Questionnaire: 6 &amp; 12  mos. </a:t>
              </a:r>
              <a:endParaRPr lang="en-US" sz="900" dirty="0">
                <a:latin typeface="Calibri" pitchFamily="34" charset="0"/>
              </a:endParaRPr>
            </a:p>
          </p:txBody>
        </p:sp>
        <p:sp>
          <p:nvSpPr>
            <p:cNvPr id="181317" name="Rectangle 69"/>
            <p:cNvSpPr>
              <a:spLocks noChangeArrowheads="1"/>
            </p:cNvSpPr>
            <p:nvPr/>
          </p:nvSpPr>
          <p:spPr bwMode="auto">
            <a:xfrm>
              <a:off x="211137" y="5715000"/>
              <a:ext cx="8828088" cy="285750"/>
            </a:xfrm>
            <a:prstGeom prst="rect">
              <a:avLst/>
            </a:prstGeom>
            <a:solidFill>
              <a:srgbClr val="151C77"/>
            </a:solidFill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 tIns="91440" bIns="91440" anchor="ctr" anchorCtr="1"/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Calibri" pitchFamily="34" charset="0"/>
                </a:rPr>
                <a:t>Prepare		Enable		Support		Engage</a:t>
              </a:r>
            </a:p>
          </p:txBody>
        </p:sp>
        <p:sp>
          <p:nvSpPr>
            <p:cNvPr id="181318" name="Text Box 70"/>
            <p:cNvSpPr txBox="1">
              <a:spLocks noChangeArrowheads="1"/>
            </p:cNvSpPr>
            <p:nvPr/>
          </p:nvSpPr>
          <p:spPr bwMode="auto">
            <a:xfrm>
              <a:off x="214313" y="3352800"/>
              <a:ext cx="1546225" cy="2169825"/>
            </a:xfrm>
            <a:prstGeom prst="rect">
              <a:avLst/>
            </a:prstGeom>
            <a:solidFill>
              <a:schemeClr val="accent2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Aft>
                  <a:spcPct val="50000"/>
                </a:spcAft>
                <a:buFontTx/>
                <a:buChar char="•"/>
              </a:pPr>
              <a:r>
                <a:rPr lang="en-US" sz="900" dirty="0">
                  <a:latin typeface="Calibri" pitchFamily="34" charset="0"/>
                </a:rPr>
                <a:t>Senior Leader welcomes Exec</a:t>
              </a:r>
            </a:p>
            <a:p>
              <a:pPr>
                <a:spcAft>
                  <a:spcPct val="50000"/>
                </a:spcAft>
                <a:buFontTx/>
                <a:buChar char="•"/>
              </a:pPr>
              <a:r>
                <a:rPr lang="en-US" sz="900" dirty="0">
                  <a:latin typeface="Calibri" pitchFamily="34" charset="0"/>
                </a:rPr>
                <a:t>Deep dive on mission, org</a:t>
              </a:r>
            </a:p>
            <a:p>
              <a:pPr>
                <a:spcAft>
                  <a:spcPct val="50000"/>
                </a:spcAft>
                <a:buFontTx/>
                <a:buChar char="•"/>
              </a:pPr>
              <a:r>
                <a:rPr lang="en-US" sz="900" dirty="0">
                  <a:latin typeface="Calibri" pitchFamily="34" charset="0"/>
                </a:rPr>
                <a:t>Meeting to complete in-processing/benefits</a:t>
              </a:r>
            </a:p>
            <a:p>
              <a:pPr>
                <a:spcAft>
                  <a:spcPct val="50000"/>
                </a:spcAft>
                <a:buFontTx/>
                <a:buChar char="•"/>
              </a:pPr>
              <a:r>
                <a:rPr lang="en-US" sz="900" dirty="0">
                  <a:latin typeface="Calibri" pitchFamily="34" charset="0"/>
                </a:rPr>
                <a:t>Security/badge processing</a:t>
              </a:r>
            </a:p>
            <a:p>
              <a:pPr>
                <a:spcAft>
                  <a:spcPct val="50000"/>
                </a:spcAft>
                <a:buFontTx/>
                <a:buChar char="•"/>
              </a:pPr>
              <a:r>
                <a:rPr lang="en-US" sz="900" dirty="0">
                  <a:latin typeface="Calibri" pitchFamily="34" charset="0"/>
                </a:rPr>
                <a:t>Introduce new exec to sponsor/peer advisor</a:t>
              </a:r>
            </a:p>
            <a:p>
              <a:pPr>
                <a:spcAft>
                  <a:spcPct val="50000"/>
                </a:spcAft>
                <a:buFontTx/>
                <a:buChar char="•"/>
              </a:pPr>
              <a:r>
                <a:rPr lang="en-US" sz="900" dirty="0">
                  <a:latin typeface="Calibri" pitchFamily="34" charset="0"/>
                </a:rPr>
                <a:t>Provide key stakeholder list</a:t>
              </a:r>
            </a:p>
            <a:p>
              <a:pPr>
                <a:spcAft>
                  <a:spcPct val="50000"/>
                </a:spcAft>
                <a:buFontTx/>
                <a:buChar char="•"/>
              </a:pPr>
              <a:r>
                <a:rPr lang="en-US" sz="900" dirty="0">
                  <a:latin typeface="Calibri" pitchFamily="34" charset="0"/>
                </a:rPr>
                <a:t>Lunch with other Execs/Senior Military Leadership</a:t>
              </a:r>
            </a:p>
          </p:txBody>
        </p:sp>
        <p:sp>
          <p:nvSpPr>
            <p:cNvPr id="181320" name="Text Box 72"/>
            <p:cNvSpPr txBox="1">
              <a:spLocks noChangeArrowheads="1"/>
            </p:cNvSpPr>
            <p:nvPr/>
          </p:nvSpPr>
          <p:spPr bwMode="auto">
            <a:xfrm>
              <a:off x="734366" y="2971800"/>
              <a:ext cx="599781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Calibri" pitchFamily="34" charset="0"/>
                </a:rPr>
                <a:t>Day 1</a:t>
              </a:r>
            </a:p>
          </p:txBody>
        </p:sp>
        <p:sp>
          <p:nvSpPr>
            <p:cNvPr id="181321" name="Text Box 73"/>
            <p:cNvSpPr txBox="1">
              <a:spLocks noChangeArrowheads="1"/>
            </p:cNvSpPr>
            <p:nvPr/>
          </p:nvSpPr>
          <p:spPr bwMode="auto">
            <a:xfrm>
              <a:off x="4338973" y="2971800"/>
              <a:ext cx="1105817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Calibri" pitchFamily="34" charset="0"/>
                </a:rPr>
                <a:t>First 30 days</a:t>
              </a:r>
            </a:p>
          </p:txBody>
        </p:sp>
        <p:sp>
          <p:nvSpPr>
            <p:cNvPr id="181323" name="Text Box 75"/>
            <p:cNvSpPr txBox="1">
              <a:spLocks noChangeArrowheads="1"/>
            </p:cNvSpPr>
            <p:nvPr/>
          </p:nvSpPr>
          <p:spPr bwMode="auto">
            <a:xfrm>
              <a:off x="5932488" y="3352800"/>
              <a:ext cx="1674812" cy="2169825"/>
            </a:xfrm>
            <a:prstGeom prst="rect">
              <a:avLst/>
            </a:prstGeom>
            <a:solidFill>
              <a:schemeClr val="accent2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Aft>
                  <a:spcPct val="50000"/>
                </a:spcAft>
                <a:buFontTx/>
                <a:buChar char="•"/>
              </a:pPr>
              <a:r>
                <a:rPr lang="en-US" sz="900" dirty="0">
                  <a:latin typeface="Calibri" pitchFamily="34" charset="0"/>
                </a:rPr>
                <a:t>Exec schedules meetings with stakeholders </a:t>
              </a:r>
            </a:p>
            <a:p>
              <a:pPr>
                <a:spcAft>
                  <a:spcPct val="50000"/>
                </a:spcAft>
                <a:buFontTx/>
                <a:buChar char="•"/>
              </a:pPr>
              <a:r>
                <a:rPr lang="en-US" sz="900" dirty="0">
                  <a:latin typeface="Calibri" pitchFamily="34" charset="0"/>
                </a:rPr>
                <a:t>Exec seeks/provides performance </a:t>
              </a:r>
              <a:r>
                <a:rPr lang="en-US" sz="900" dirty="0" smtClean="0">
                  <a:latin typeface="Calibri" pitchFamily="34" charset="0"/>
                </a:rPr>
                <a:t>feedback</a:t>
              </a:r>
            </a:p>
            <a:p>
              <a:pPr>
                <a:spcAft>
                  <a:spcPct val="50000"/>
                </a:spcAft>
                <a:buFontTx/>
                <a:buChar char="•"/>
              </a:pPr>
              <a:r>
                <a:rPr lang="en-US" sz="900" dirty="0" smtClean="0">
                  <a:latin typeface="Calibri" pitchFamily="34" charset="0"/>
                </a:rPr>
                <a:t>Executive Coaching</a:t>
              </a:r>
              <a:endParaRPr lang="en-US" sz="900" dirty="0">
                <a:latin typeface="Calibri" pitchFamily="34" charset="0"/>
              </a:endParaRPr>
            </a:p>
            <a:p>
              <a:pPr>
                <a:spcAft>
                  <a:spcPct val="50000"/>
                </a:spcAft>
                <a:buFontTx/>
                <a:buChar char="•"/>
              </a:pPr>
              <a:r>
                <a:rPr lang="en-US" sz="900" dirty="0">
                  <a:latin typeface="Calibri" pitchFamily="34" charset="0"/>
                </a:rPr>
                <a:t>Exec continues with mentorship</a:t>
              </a:r>
            </a:p>
            <a:p>
              <a:pPr>
                <a:spcAft>
                  <a:spcPct val="50000"/>
                </a:spcAft>
                <a:buFontTx/>
                <a:buChar char="•"/>
              </a:pPr>
              <a:r>
                <a:rPr lang="en-US" sz="900" dirty="0" smtClean="0">
                  <a:latin typeface="Calibri" pitchFamily="34" charset="0"/>
                </a:rPr>
                <a:t>Exec </a:t>
              </a:r>
              <a:r>
                <a:rPr lang="en-US" sz="900" dirty="0">
                  <a:latin typeface="Calibri" pitchFamily="34" charset="0"/>
                </a:rPr>
                <a:t>has recurring  </a:t>
              </a:r>
              <a:r>
                <a:rPr lang="en-US" sz="900" dirty="0" smtClean="0">
                  <a:latin typeface="Calibri" pitchFamily="34" charset="0"/>
                </a:rPr>
                <a:t>check-in with sponsor</a:t>
              </a:r>
            </a:p>
            <a:p>
              <a:pPr>
                <a:spcAft>
                  <a:spcPct val="50000"/>
                </a:spcAft>
                <a:buFontTx/>
                <a:buChar char="•"/>
              </a:pPr>
              <a:r>
                <a:rPr lang="en-US" sz="900" dirty="0" smtClean="0">
                  <a:latin typeface="Calibri" pitchFamily="34" charset="0"/>
                </a:rPr>
                <a:t>New Leader Assimilation (future)</a:t>
              </a:r>
              <a:endParaRPr lang="en-US" sz="900" dirty="0">
                <a:latin typeface="Calibri" pitchFamily="34" charset="0"/>
              </a:endParaRPr>
            </a:p>
            <a:p>
              <a:pPr>
                <a:spcAft>
                  <a:spcPct val="50000"/>
                </a:spcAft>
                <a:buFontTx/>
                <a:buChar char="•"/>
              </a:pPr>
              <a:r>
                <a:rPr lang="en-US" sz="900" dirty="0" smtClean="0">
                  <a:latin typeface="Calibri" pitchFamily="34" charset="0"/>
                </a:rPr>
                <a:t>Onboarding Questionnaire</a:t>
              </a:r>
            </a:p>
          </p:txBody>
        </p:sp>
        <p:sp>
          <p:nvSpPr>
            <p:cNvPr id="181292" name="Text Box 44"/>
            <p:cNvSpPr txBox="1">
              <a:spLocks noChangeArrowheads="1"/>
            </p:cNvSpPr>
            <p:nvPr/>
          </p:nvSpPr>
          <p:spPr bwMode="auto">
            <a:xfrm>
              <a:off x="3854450" y="3352800"/>
              <a:ext cx="2076450" cy="1962076"/>
            </a:xfrm>
            <a:prstGeom prst="rect">
              <a:avLst/>
            </a:prstGeom>
            <a:solidFill>
              <a:schemeClr val="accent2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Aft>
                  <a:spcPct val="50000"/>
                </a:spcAft>
                <a:buFontTx/>
                <a:buChar char="•"/>
              </a:pPr>
              <a:r>
                <a:rPr lang="en-US" sz="900" dirty="0" smtClean="0">
                  <a:latin typeface="Calibri" pitchFamily="34" charset="0"/>
                </a:rPr>
                <a:t>Set/Review </a:t>
              </a:r>
              <a:r>
                <a:rPr lang="en-US" sz="900" dirty="0">
                  <a:latin typeface="Calibri" pitchFamily="34" charset="0"/>
                </a:rPr>
                <a:t>performance objectives</a:t>
              </a:r>
            </a:p>
            <a:p>
              <a:pPr>
                <a:spcAft>
                  <a:spcPct val="50000"/>
                </a:spcAft>
                <a:buFontTx/>
                <a:buChar char="•"/>
              </a:pPr>
              <a:r>
                <a:rPr lang="en-US" sz="900" dirty="0" smtClean="0">
                  <a:latin typeface="Calibri" pitchFamily="34" charset="0"/>
                </a:rPr>
                <a:t>Review list of required/recommended learning (NFLEX, OPM SES Briefing, etc.)</a:t>
              </a:r>
              <a:endParaRPr lang="en-US" sz="900" dirty="0">
                <a:latin typeface="Calibri" pitchFamily="34" charset="0"/>
              </a:endParaRPr>
            </a:p>
            <a:p>
              <a:pPr>
                <a:spcAft>
                  <a:spcPct val="50000"/>
                </a:spcAft>
                <a:buFontTx/>
                <a:buChar char="•"/>
              </a:pPr>
              <a:r>
                <a:rPr lang="en-US" sz="900" dirty="0" smtClean="0">
                  <a:latin typeface="Calibri" pitchFamily="34" charset="0"/>
                </a:rPr>
                <a:t>Explore/Set </a:t>
              </a:r>
              <a:r>
                <a:rPr lang="en-US" sz="900" dirty="0">
                  <a:latin typeface="Calibri" pitchFamily="34" charset="0"/>
                </a:rPr>
                <a:t>development goals</a:t>
              </a:r>
            </a:p>
            <a:p>
              <a:pPr>
                <a:spcAft>
                  <a:spcPct val="50000"/>
                </a:spcAft>
                <a:buFontTx/>
                <a:buChar char="•"/>
              </a:pPr>
              <a:r>
                <a:rPr lang="en-US" sz="900" dirty="0">
                  <a:latin typeface="Calibri" pitchFamily="34" charset="0"/>
                </a:rPr>
                <a:t>Discuss Mentor matching</a:t>
              </a:r>
            </a:p>
            <a:p>
              <a:pPr>
                <a:spcAft>
                  <a:spcPct val="50000"/>
                </a:spcAft>
                <a:buFontTx/>
                <a:buChar char="•"/>
              </a:pPr>
              <a:r>
                <a:rPr lang="en-US" sz="900" dirty="0">
                  <a:latin typeface="Calibri" pitchFamily="34" charset="0"/>
                </a:rPr>
                <a:t>Discuss </a:t>
              </a:r>
              <a:r>
                <a:rPr lang="en-US" sz="900" dirty="0" smtClean="0">
                  <a:latin typeface="Calibri" pitchFamily="34" charset="0"/>
                </a:rPr>
                <a:t>broader exec development</a:t>
              </a:r>
            </a:p>
            <a:p>
              <a:pPr>
                <a:spcAft>
                  <a:spcPct val="50000"/>
                </a:spcAft>
                <a:buFontTx/>
                <a:buChar char="•"/>
              </a:pPr>
              <a:r>
                <a:rPr lang="en-US" sz="900" dirty="0" smtClean="0">
                  <a:latin typeface="Calibri" pitchFamily="34" charset="0"/>
                </a:rPr>
                <a:t>Confirm appropriate systems access (Succession Management, etc.)</a:t>
              </a:r>
            </a:p>
            <a:p>
              <a:pPr>
                <a:spcAft>
                  <a:spcPct val="50000"/>
                </a:spcAft>
                <a:buFontTx/>
                <a:buChar char="•"/>
              </a:pPr>
              <a:r>
                <a:rPr lang="en-US" sz="900" dirty="0" smtClean="0">
                  <a:latin typeface="Calibri" pitchFamily="34" charset="0"/>
                </a:rPr>
                <a:t>Ethics counselor meeting</a:t>
              </a:r>
              <a:endParaRPr lang="en-US" sz="900" dirty="0">
                <a:latin typeface="Calibri" pitchFamily="34" charset="0"/>
              </a:endParaRPr>
            </a:p>
            <a:p>
              <a:pPr>
                <a:spcAft>
                  <a:spcPct val="50000"/>
                </a:spcAft>
                <a:buFontTx/>
                <a:buChar char="•"/>
              </a:pPr>
              <a:r>
                <a:rPr lang="en-US" sz="900" dirty="0">
                  <a:latin typeface="Calibri" pitchFamily="34" charset="0"/>
                </a:rPr>
                <a:t>Onboarding </a:t>
              </a:r>
              <a:r>
                <a:rPr lang="en-US" sz="900" dirty="0" smtClean="0">
                  <a:latin typeface="Calibri" pitchFamily="34" charset="0"/>
                </a:rPr>
                <a:t>Questionnaire</a:t>
              </a:r>
              <a:endParaRPr lang="en-US" sz="900" dirty="0">
                <a:latin typeface="Calibri" pitchFamily="34" charset="0"/>
              </a:endParaRPr>
            </a:p>
          </p:txBody>
        </p:sp>
        <p:sp>
          <p:nvSpPr>
            <p:cNvPr id="181302" name="Text Box 54"/>
            <p:cNvSpPr txBox="1">
              <a:spLocks noChangeArrowheads="1"/>
            </p:cNvSpPr>
            <p:nvPr/>
          </p:nvSpPr>
          <p:spPr bwMode="auto">
            <a:xfrm>
              <a:off x="1760538" y="3352800"/>
              <a:ext cx="2125662" cy="1962076"/>
            </a:xfrm>
            <a:prstGeom prst="rect">
              <a:avLst/>
            </a:prstGeom>
            <a:solidFill>
              <a:schemeClr val="accent2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Aft>
                  <a:spcPct val="50000"/>
                </a:spcAft>
                <a:buFontTx/>
                <a:buChar char="•"/>
              </a:pPr>
              <a:r>
                <a:rPr lang="en-US" sz="900" dirty="0">
                  <a:latin typeface="Calibri" pitchFamily="34" charset="0"/>
                </a:rPr>
                <a:t>Exec is introduced to staff &amp; senior coworkers</a:t>
              </a:r>
            </a:p>
            <a:p>
              <a:pPr>
                <a:spcAft>
                  <a:spcPct val="50000"/>
                </a:spcAft>
                <a:buFontTx/>
                <a:buChar char="•"/>
              </a:pPr>
              <a:r>
                <a:rPr lang="en-US" sz="900" dirty="0" smtClean="0">
                  <a:latin typeface="Calibri" pitchFamily="34" charset="0"/>
                </a:rPr>
                <a:t>Supervisor/Exec </a:t>
              </a:r>
              <a:r>
                <a:rPr lang="en-US" sz="900" dirty="0">
                  <a:latin typeface="Calibri" pitchFamily="34" charset="0"/>
                </a:rPr>
                <a:t>review org structure/ key staff</a:t>
              </a:r>
            </a:p>
            <a:p>
              <a:pPr>
                <a:spcAft>
                  <a:spcPct val="50000"/>
                </a:spcAft>
                <a:buFontTx/>
                <a:buChar char="•"/>
              </a:pPr>
              <a:r>
                <a:rPr lang="en-US" sz="900" dirty="0" smtClean="0">
                  <a:latin typeface="Calibri" pitchFamily="34" charset="0"/>
                </a:rPr>
                <a:t>Supervisor/Exec </a:t>
              </a:r>
              <a:r>
                <a:rPr lang="en-US" sz="900" dirty="0">
                  <a:latin typeface="Calibri" pitchFamily="34" charset="0"/>
                </a:rPr>
                <a:t>review of roles and responsibilities</a:t>
              </a:r>
            </a:p>
            <a:p>
              <a:pPr>
                <a:spcAft>
                  <a:spcPct val="50000"/>
                </a:spcAft>
                <a:buFontTx/>
                <a:buChar char="•"/>
              </a:pPr>
              <a:r>
                <a:rPr lang="en-US" sz="900" dirty="0">
                  <a:latin typeface="Calibri" pitchFamily="34" charset="0"/>
                </a:rPr>
                <a:t>Provide protocol training</a:t>
              </a:r>
            </a:p>
            <a:p>
              <a:pPr>
                <a:spcAft>
                  <a:spcPct val="50000"/>
                </a:spcAft>
                <a:buFontTx/>
                <a:buChar char="•"/>
              </a:pPr>
              <a:r>
                <a:rPr lang="en-US" sz="900" dirty="0" smtClean="0">
                  <a:latin typeface="Calibri" pitchFamily="34" charset="0"/>
                </a:rPr>
                <a:t>Supervisor provides </a:t>
              </a:r>
              <a:r>
                <a:rPr lang="en-US" sz="900" dirty="0">
                  <a:latin typeface="Calibri" pitchFamily="34" charset="0"/>
                </a:rPr>
                <a:t>highlights of Accelerating Leadership Transitions </a:t>
              </a:r>
              <a:r>
                <a:rPr lang="en-US" sz="900" dirty="0" smtClean="0">
                  <a:latin typeface="Calibri" pitchFamily="34" charset="0"/>
                </a:rPr>
                <a:t>workshop</a:t>
              </a:r>
            </a:p>
            <a:p>
              <a:pPr>
                <a:spcAft>
                  <a:spcPct val="50000"/>
                </a:spcAft>
                <a:buFontTx/>
                <a:buChar char="•"/>
              </a:pPr>
              <a:r>
                <a:rPr lang="en-US" sz="900" dirty="0" smtClean="0">
                  <a:latin typeface="Calibri" pitchFamily="34" charset="0"/>
                </a:rPr>
                <a:t>Review SES Competency Model</a:t>
              </a:r>
              <a:endParaRPr lang="en-US" sz="900" dirty="0">
                <a:latin typeface="Calibri" pitchFamily="34" charset="0"/>
              </a:endParaRPr>
            </a:p>
          </p:txBody>
        </p:sp>
      </p:grpSp>
      <p:sp>
        <p:nvSpPr>
          <p:cNvPr id="2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08813" y="6370638"/>
            <a:ext cx="2133600" cy="476250"/>
          </a:xfrm>
        </p:spPr>
        <p:txBody>
          <a:bodyPr/>
          <a:lstStyle/>
          <a:p>
            <a:fld id="{B8E54028-B391-461B-9BAC-88F3790AD604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Program Measurement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85FFA-6F22-4949-8475-D9AA9201FD7F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71550" y="1447800"/>
          <a:ext cx="7862888" cy="4389120"/>
        </p:xfrm>
        <a:graphic>
          <a:graphicData uri="http://schemas.openxmlformats.org/drawingml/2006/table">
            <a:tbl>
              <a:tblPr/>
              <a:tblGrid>
                <a:gridCol w="3295650"/>
                <a:gridCol w="4567238"/>
              </a:tblGrid>
              <a:tr h="2061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  <a:latin typeface="Calibri"/>
                          <a:ea typeface="SimSun"/>
                        </a:rPr>
                        <a:t>Measure</a:t>
                      </a:r>
                      <a:endParaRPr lang="en-US" sz="1600" dirty="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1C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latin typeface="Calibri"/>
                          <a:ea typeface="SimSun"/>
                        </a:rPr>
                        <a:t>Metric</a:t>
                      </a:r>
                      <a:endParaRPr lang="en-US" sz="1600" dirty="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1C77"/>
                    </a:solidFill>
                  </a:tcPr>
                </a:tc>
              </a:tr>
              <a:tr h="4123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SimSun"/>
                        </a:rPr>
                        <a:t>Understanding of my department’s objectives and overall structure</a:t>
                      </a:r>
                      <a:endParaRPr lang="en-US" sz="1600" dirty="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Employee Evaluations</a:t>
                      </a:r>
                      <a:endParaRPr lang="en-US" sz="16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3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SimSun"/>
                        </a:rPr>
                        <a:t>Understanding of my Command’s objectives and overall structure</a:t>
                      </a:r>
                      <a:endParaRPr lang="en-US" sz="1600" dirty="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Employee Evaluations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3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SimSun"/>
                        </a:rPr>
                        <a:t>Understanding of the DONs objectives and overall structure</a:t>
                      </a:r>
                      <a:endParaRPr lang="en-US" sz="1600" dirty="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Employee Evaluations</a:t>
                      </a:r>
                      <a:endParaRPr lang="en-U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3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SimSun"/>
                        </a:rPr>
                        <a:t>Understanding of how my work aligns to DON Mission</a:t>
                      </a:r>
                      <a:endParaRPr lang="en-US" sz="1600" dirty="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Employee Evaluations</a:t>
                      </a:r>
                      <a:endParaRPr lang="en-US" sz="16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47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SimSun"/>
                        </a:rPr>
                        <a:t>Forming of relationships and expansion of network</a:t>
                      </a:r>
                      <a:endParaRPr lang="en-US" sz="1600" dirty="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Use of Mentor</a:t>
                      </a:r>
                      <a:endParaRPr lang="en-US" sz="1600" dirty="0"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Executive Coach/ Competencies/360 Assessment</a:t>
                      </a:r>
                      <a:endParaRPr lang="en-US" sz="1600" dirty="0"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Learning/Development/Networking events </a:t>
                      </a:r>
                      <a:r>
                        <a:rPr lang="en-US" sz="1600" dirty="0" smtClean="0">
                          <a:latin typeface="Calibri"/>
                          <a:ea typeface="Times New Roman"/>
                          <a:cs typeface="Times New Roman"/>
                        </a:rPr>
                        <a:t>attended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09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SimSun"/>
                        </a:rPr>
                        <a:t>Extent to which executive achieves results</a:t>
                      </a:r>
                      <a:endParaRPr lang="en-US" sz="16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Performance Ratings</a:t>
                      </a:r>
                      <a:endParaRPr lang="en-US" sz="1600" dirty="0"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Awards/Recognition received</a:t>
                      </a:r>
                      <a:endParaRPr lang="en-US" sz="1600" dirty="0"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Invitations to join Joint Task Forces</a:t>
                      </a:r>
                      <a:endParaRPr lang="en-US" sz="1600" dirty="0"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Special Advisor roles</a:t>
                      </a:r>
                      <a:endParaRPr lang="en-US" sz="1600" dirty="0"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Special Assignments offered</a:t>
                      </a:r>
                      <a:endParaRPr lang="en-US" sz="16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90600" y="5879068"/>
            <a:ext cx="76914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libri" pitchFamily="34" charset="0"/>
              </a:rPr>
              <a:t>Four Evaluation Points: 30 days, 90 days, 6 months and 1 year</a:t>
            </a:r>
            <a:endParaRPr lang="en-US" sz="16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90432-AA71-4590-904E-366093738046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Lessons Learned from Pilot/Reinforcement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224838" cy="5075238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dirty="0" smtClean="0">
                <a:latin typeface="Calibri" pitchFamily="34" charset="0"/>
              </a:rPr>
              <a:t>Selecting official/supervisor engagement is important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 smtClean="0">
                <a:latin typeface="Calibri" pitchFamily="34" charset="0"/>
              </a:rPr>
              <a:t>Generals/Flag Officers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 smtClean="0">
                <a:latin typeface="Calibri" pitchFamily="34" charset="0"/>
              </a:rPr>
              <a:t>SES</a:t>
            </a:r>
          </a:p>
          <a:p>
            <a:pPr>
              <a:lnSpc>
                <a:spcPct val="90000"/>
              </a:lnSpc>
              <a:buNone/>
            </a:pPr>
            <a:endParaRPr lang="en-US" sz="1400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latin typeface="Calibri" pitchFamily="34" charset="0"/>
              </a:rPr>
              <a:t>Tailor onboarding experience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 smtClean="0">
                <a:latin typeface="Calibri" pitchFamily="34" charset="0"/>
              </a:rPr>
              <a:t>Internal vs. external promotion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 smtClean="0">
                <a:latin typeface="Calibri" pitchFamily="34" charset="0"/>
              </a:rPr>
              <a:t>Multiple executive positions call for different needs</a:t>
            </a:r>
          </a:p>
          <a:p>
            <a:pPr>
              <a:lnSpc>
                <a:spcPct val="90000"/>
              </a:lnSpc>
              <a:buNone/>
            </a:pPr>
            <a:endParaRPr lang="en-US" sz="1400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dirty="0" smtClean="0">
                <a:latin typeface="Calibri" pitchFamily="34" charset="0"/>
              </a:rPr>
              <a:t>Connect with new executives on a regular basis</a:t>
            </a:r>
          </a:p>
          <a:p>
            <a:pPr>
              <a:lnSpc>
                <a:spcPct val="90000"/>
              </a:lnSpc>
              <a:buNone/>
            </a:pPr>
            <a:endParaRPr lang="en-US" sz="1400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dirty="0" smtClean="0">
                <a:latin typeface="Calibri" pitchFamily="34" charset="0"/>
              </a:rPr>
              <a:t>Automate where it makes sense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Ad-hoc and Periodic Offerings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Town Hall Meetings</a:t>
            </a:r>
          </a:p>
          <a:p>
            <a:pPr>
              <a:buNone/>
            </a:pPr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Lunch with the Under Secretary of the Navy</a:t>
            </a:r>
          </a:p>
          <a:p>
            <a:pPr>
              <a:buNone/>
            </a:pPr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Senior Executive Seminar</a:t>
            </a:r>
          </a:p>
          <a:p>
            <a:pPr>
              <a:buNone/>
            </a:pPr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Flash Mentoring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85FFA-6F22-4949-8475-D9AA9201FD7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    </a:t>
            </a:r>
            <a:r>
              <a:rPr lang="en-US" dirty="0" smtClean="0">
                <a:latin typeface="Calibri" pitchFamily="34" charset="0"/>
              </a:rPr>
              <a:t>Coming in FY12: 21</a:t>
            </a:r>
            <a:r>
              <a:rPr lang="en-US" baseline="30000" dirty="0" smtClean="0">
                <a:latin typeface="Calibri" pitchFamily="34" charset="0"/>
              </a:rPr>
              <a:t>st</a:t>
            </a:r>
            <a:r>
              <a:rPr lang="en-US" dirty="0" smtClean="0">
                <a:latin typeface="Calibri" pitchFamily="34" charset="0"/>
              </a:rPr>
              <a:t> Century Leadership</a:t>
            </a:r>
            <a:endParaRPr lang="en-US" sz="2400" dirty="0" smtClean="0">
              <a:latin typeface="Calibri" pitchFamily="34" charset="0"/>
            </a:endParaRPr>
          </a:p>
        </p:txBody>
      </p:sp>
      <p:graphicFrame>
        <p:nvGraphicFramePr>
          <p:cNvPr id="11" name="Diagram 10"/>
          <p:cNvGraphicFramePr/>
          <p:nvPr/>
        </p:nvGraphicFramePr>
        <p:xfrm>
          <a:off x="2133600" y="1958371"/>
          <a:ext cx="6700838" cy="41376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Oval 11"/>
          <p:cNvSpPr/>
          <p:nvPr/>
        </p:nvSpPr>
        <p:spPr>
          <a:xfrm>
            <a:off x="533400" y="4930170"/>
            <a:ext cx="1295400" cy="1089630"/>
          </a:xfrm>
          <a:prstGeom prst="ellipse">
            <a:avLst/>
          </a:prstGeom>
          <a:solidFill>
            <a:srgbClr val="151C7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spcFirstLastPara="1" anchor="ctr">
            <a:prstTxWarp prst="textButton">
              <a:avLst/>
            </a:prstTxWarp>
            <a:scene3d>
              <a:camera prst="orthographicFront">
                <a:rot lat="0" lon="0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en-US" sz="1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Commitment</a:t>
            </a:r>
          </a:p>
        </p:txBody>
      </p:sp>
      <p:sp>
        <p:nvSpPr>
          <p:cNvPr id="13" name="Oval 12"/>
          <p:cNvSpPr/>
          <p:nvPr/>
        </p:nvSpPr>
        <p:spPr>
          <a:xfrm>
            <a:off x="533400" y="2034570"/>
            <a:ext cx="1295400" cy="1089630"/>
          </a:xfrm>
          <a:prstGeom prst="ellipse">
            <a:avLst/>
          </a:prstGeom>
          <a:solidFill>
            <a:srgbClr val="151C7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spcFirstLastPara="1" anchor="ctr">
            <a:prstTxWarp prst="textButton">
              <a:avLst/>
            </a:prstTxWarp>
            <a:scene3d>
              <a:camera prst="orthographicFront">
                <a:rot lat="0" lon="0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en-US" sz="1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Capability  </a:t>
            </a:r>
          </a:p>
          <a:p>
            <a:pPr algn="ctr">
              <a:defRPr/>
            </a:pPr>
            <a:r>
              <a:rPr lang="en-US" sz="1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1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en-US" sz="15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en-US" sz="15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Oval 13"/>
          <p:cNvSpPr/>
          <p:nvPr/>
        </p:nvSpPr>
        <p:spPr>
          <a:xfrm>
            <a:off x="533400" y="3459540"/>
            <a:ext cx="1295400" cy="1089630"/>
          </a:xfrm>
          <a:prstGeom prst="ellipse">
            <a:avLst/>
          </a:prstGeom>
          <a:solidFill>
            <a:srgbClr val="151C7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spcFirstLastPara="1" anchor="ctr">
            <a:prstTxWarp prst="textButton">
              <a:avLst/>
            </a:prstTxWarp>
            <a:scene3d>
              <a:camera prst="orthographicFront">
                <a:rot lat="0" lon="0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en-US" sz="1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Community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79475" y="2825750"/>
            <a:ext cx="515938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</a:rPr>
              <a:t>Self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0075" y="5672138"/>
            <a:ext cx="1109663" cy="2476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00" b="1" dirty="0">
                <a:solidFill>
                  <a:schemeClr val="bg1"/>
                </a:solidFill>
                <a:latin typeface="+mn-lt"/>
              </a:rPr>
              <a:t>Organization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62000" y="4197350"/>
            <a:ext cx="766763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</a:rPr>
              <a:t>Others</a:t>
            </a:r>
          </a:p>
        </p:txBody>
      </p:sp>
      <p:sp>
        <p:nvSpPr>
          <p:cNvPr id="18" name="5-Point Star 17"/>
          <p:cNvSpPr/>
          <p:nvPr/>
        </p:nvSpPr>
        <p:spPr>
          <a:xfrm rot="19468898" flipV="1">
            <a:off x="993775" y="2322513"/>
            <a:ext cx="401638" cy="571500"/>
          </a:xfrm>
          <a:prstGeom prst="star5">
            <a:avLst/>
          </a:prstGeom>
          <a:solidFill>
            <a:srgbClr val="FFFF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5-Point Star 18"/>
          <p:cNvSpPr/>
          <p:nvPr/>
        </p:nvSpPr>
        <p:spPr>
          <a:xfrm rot="19468898" flipV="1">
            <a:off x="1003300" y="3721100"/>
            <a:ext cx="401638" cy="571500"/>
          </a:xfrm>
          <a:prstGeom prst="star5">
            <a:avLst/>
          </a:prstGeom>
          <a:solidFill>
            <a:srgbClr val="FFFF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5-Point Star 19"/>
          <p:cNvSpPr/>
          <p:nvPr/>
        </p:nvSpPr>
        <p:spPr>
          <a:xfrm rot="19468898" flipV="1">
            <a:off x="1039813" y="5227638"/>
            <a:ext cx="401637" cy="571500"/>
          </a:xfrm>
          <a:prstGeom prst="star5">
            <a:avLst/>
          </a:prstGeom>
          <a:solidFill>
            <a:srgbClr val="FFFF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638" name="Rectangle 20"/>
          <p:cNvSpPr>
            <a:spLocks noChangeArrowheads="1"/>
          </p:cNvSpPr>
          <p:nvPr/>
        </p:nvSpPr>
        <p:spPr bwMode="auto">
          <a:xfrm>
            <a:off x="2133600" y="1414463"/>
            <a:ext cx="6700838" cy="369887"/>
          </a:xfrm>
          <a:prstGeom prst="rect">
            <a:avLst/>
          </a:prstGeom>
          <a:solidFill>
            <a:srgbClr val="90242E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    </a:t>
            </a:r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Department of the Navy Executive Leadership Program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40CC97-1621-4078-9F99-5C59BD5361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810125"/>
            <a:ext cx="7772400" cy="1362075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sz="1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600200"/>
            <a:ext cx="7772400" cy="3133725"/>
          </a:xfrm>
        </p:spPr>
        <p:txBody>
          <a:bodyPr/>
          <a:lstStyle/>
          <a:p>
            <a:endParaRPr lang="en-US" sz="1800" dirty="0" smtClean="0">
              <a:latin typeface="Calibri" pitchFamily="34" charset="0"/>
            </a:endParaRPr>
          </a:p>
          <a:p>
            <a:endParaRPr lang="en-US" sz="1800" dirty="0" smtClean="0">
              <a:latin typeface="Calibri" pitchFamily="34" charset="0"/>
            </a:endParaRPr>
          </a:p>
          <a:p>
            <a:endParaRPr lang="en-US" sz="1800" dirty="0" smtClean="0">
              <a:latin typeface="Calibri" pitchFamily="34" charset="0"/>
            </a:endParaRPr>
          </a:p>
          <a:p>
            <a:endParaRPr lang="en-US" sz="1800" dirty="0" smtClean="0">
              <a:latin typeface="Calibri" pitchFamily="34" charset="0"/>
            </a:endParaRPr>
          </a:p>
          <a:p>
            <a:endParaRPr lang="en-US" sz="1800" dirty="0" smtClean="0">
              <a:latin typeface="Calibri" pitchFamily="34" charset="0"/>
            </a:endParaRPr>
          </a:p>
          <a:p>
            <a:endParaRPr lang="en-US" sz="1800" dirty="0" smtClean="0">
              <a:latin typeface="Calibri" pitchFamily="34" charset="0"/>
            </a:endParaRPr>
          </a:p>
          <a:p>
            <a:endParaRPr lang="en-US" sz="1800" dirty="0" smtClean="0">
              <a:latin typeface="Calibri" pitchFamily="34" charset="0"/>
            </a:endParaRPr>
          </a:p>
          <a:p>
            <a:r>
              <a:rPr lang="en-US" sz="1800" b="1" dirty="0" smtClean="0">
                <a:latin typeface="Calibri" pitchFamily="34" charset="0"/>
              </a:rPr>
              <a:t>Contact Information:</a:t>
            </a:r>
          </a:p>
          <a:p>
            <a:r>
              <a:rPr lang="en-US" sz="1800" dirty="0" smtClean="0">
                <a:latin typeface="Calibri" pitchFamily="34" charset="0"/>
              </a:rPr>
              <a:t>Regan Anderson</a:t>
            </a:r>
          </a:p>
          <a:p>
            <a:r>
              <a:rPr lang="en-US" sz="1800" dirty="0" smtClean="0">
                <a:latin typeface="Calibri" pitchFamily="34" charset="0"/>
              </a:rPr>
              <a:t>Talent Management Program Manager</a:t>
            </a:r>
          </a:p>
          <a:p>
            <a:r>
              <a:rPr lang="en-US" sz="1800" dirty="0" smtClean="0">
                <a:latin typeface="Calibri" pitchFamily="34" charset="0"/>
              </a:rPr>
              <a:t>Executive Management Program Office, OCHR</a:t>
            </a:r>
          </a:p>
          <a:p>
            <a:r>
              <a:rPr lang="en-US" sz="1800" dirty="0" smtClean="0">
                <a:latin typeface="Calibri" pitchFamily="34" charset="0"/>
              </a:rPr>
              <a:t>202-685-1100</a:t>
            </a:r>
          </a:p>
          <a:p>
            <a:r>
              <a:rPr lang="en-US" sz="1800" dirty="0" smtClean="0">
                <a:latin typeface="Calibri" pitchFamily="34" charset="0"/>
                <a:hlinkClick r:id="rId3"/>
              </a:rPr>
              <a:t>regan.anderson@navy.mil</a:t>
            </a:r>
            <a:r>
              <a:rPr lang="en-US" sz="1800" dirty="0" smtClean="0">
                <a:latin typeface="Calibri" pitchFamily="34" charset="0"/>
              </a:rPr>
              <a:t> </a:t>
            </a:r>
          </a:p>
          <a:p>
            <a:endParaRPr lang="en-US" sz="1800" dirty="0" smtClean="0">
              <a:latin typeface="Calibri" pitchFamily="34" charset="0"/>
            </a:endParaRPr>
          </a:p>
          <a:p>
            <a:r>
              <a:rPr lang="en-US" sz="1800" b="1" dirty="0" smtClean="0">
                <a:latin typeface="Calibri" pitchFamily="34" charset="0"/>
              </a:rPr>
              <a:t>DON HR Public Web site: </a:t>
            </a:r>
            <a:r>
              <a:rPr lang="en-US" sz="1800" dirty="0" smtClean="0">
                <a:latin typeface="Calibri" pitchFamily="34" charset="0"/>
                <a:hlinkClick r:id="rId4"/>
              </a:rPr>
              <a:t>http://www.public.navy.mil/donhr/executivemanagement/ExecutiveOpportunitiesandRecruitment/Pages/Onboarding.aspx</a:t>
            </a: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8D36-3BDD-4ED6-88F6-82C59708106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s PowerPoint Template">
  <a:themeElements>
    <a:clrScheme name="ses PowerPoint Template 1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0E1FC"/>
      </a:accent1>
      <a:accent2>
        <a:srgbClr val="FFD72F"/>
      </a:accent2>
      <a:accent3>
        <a:srgbClr val="FFFFFF"/>
      </a:accent3>
      <a:accent4>
        <a:srgbClr val="000000"/>
      </a:accent4>
      <a:accent5>
        <a:srgbClr val="BBEEFD"/>
      </a:accent5>
      <a:accent6>
        <a:srgbClr val="E7C32A"/>
      </a:accent6>
      <a:hlink>
        <a:srgbClr val="632E1F"/>
      </a:hlink>
      <a:folHlink>
        <a:srgbClr val="3DB97B"/>
      </a:folHlink>
    </a:clrScheme>
    <a:fontScheme name="ses PowerPoint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es PowerPoint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s PowerPoint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s PowerPoint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s PowerPoint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s PowerPoint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s PowerPoint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s PowerPoint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s PowerPoint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s PowerPoint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s PowerPoint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s PowerPoint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s PowerPoint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s PowerPoint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51C77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AAABBD"/>
        </a:accent5>
        <a:accent6>
          <a:srgbClr val="E7B900"/>
        </a:accent6>
        <a:hlink>
          <a:srgbClr val="632E1F"/>
        </a:hlink>
        <a:folHlink>
          <a:srgbClr val="54773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s PowerPoint Template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51C77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AAABBD"/>
        </a:accent5>
        <a:accent6>
          <a:srgbClr val="E7B900"/>
        </a:accent6>
        <a:hlink>
          <a:srgbClr val="632E1F"/>
        </a:hlink>
        <a:folHlink>
          <a:srgbClr val="3DB97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s PowerPoint Template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51C77"/>
        </a:accent1>
        <a:accent2>
          <a:srgbClr val="FFD72F"/>
        </a:accent2>
        <a:accent3>
          <a:srgbClr val="FFFFFF"/>
        </a:accent3>
        <a:accent4>
          <a:srgbClr val="000000"/>
        </a:accent4>
        <a:accent5>
          <a:srgbClr val="AAABBD"/>
        </a:accent5>
        <a:accent6>
          <a:srgbClr val="E7C32A"/>
        </a:accent6>
        <a:hlink>
          <a:srgbClr val="632E1F"/>
        </a:hlink>
        <a:folHlink>
          <a:srgbClr val="3DB97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s PowerPoint Template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0E1FC"/>
        </a:accent1>
        <a:accent2>
          <a:srgbClr val="FFD72F"/>
        </a:accent2>
        <a:accent3>
          <a:srgbClr val="FFFFFF"/>
        </a:accent3>
        <a:accent4>
          <a:srgbClr val="000000"/>
        </a:accent4>
        <a:accent5>
          <a:srgbClr val="BBEEFD"/>
        </a:accent5>
        <a:accent6>
          <a:srgbClr val="E7C32A"/>
        </a:accent6>
        <a:hlink>
          <a:srgbClr val="632E1F"/>
        </a:hlink>
        <a:folHlink>
          <a:srgbClr val="3DB97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ses PowerPoint Template</Template>
  <TotalTime>825</TotalTime>
  <Words>808</Words>
  <Application>Microsoft Office PowerPoint</Application>
  <PresentationFormat>On-screen Show (4:3)</PresentationFormat>
  <Paragraphs>171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ses PowerPoint Template</vt:lpstr>
      <vt:lpstr>DON Executive Onboarding   Overview</vt:lpstr>
      <vt:lpstr>Background</vt:lpstr>
      <vt:lpstr>Executive Onboarding Program</vt:lpstr>
      <vt:lpstr>Onboarding Program: At A Glance*</vt:lpstr>
      <vt:lpstr>Program Measurement</vt:lpstr>
      <vt:lpstr>Lessons Learned from Pilot/Reinforcement</vt:lpstr>
      <vt:lpstr>Ad-hoc and Periodic Offerings</vt:lpstr>
      <vt:lpstr>    Coming in FY12: 21st Century Leadership</vt:lpstr>
      <vt:lpstr>Questions?</vt:lpstr>
    </vt:vector>
  </TitlesOfParts>
  <Company>NMCI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regan.anderson</dc:creator>
  <cp:lastModifiedBy>CCunfer</cp:lastModifiedBy>
  <cp:revision>167</cp:revision>
  <dcterms:created xsi:type="dcterms:W3CDTF">2009-08-06T14:09:44Z</dcterms:created>
  <dcterms:modified xsi:type="dcterms:W3CDTF">2011-06-24T13:00:18Z</dcterms:modified>
</cp:coreProperties>
</file>